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11" r:id="rId2"/>
    <p:sldId id="281" r:id="rId3"/>
    <p:sldId id="276" r:id="rId4"/>
    <p:sldId id="278" r:id="rId5"/>
    <p:sldId id="279" r:id="rId6"/>
    <p:sldId id="280" r:id="rId7"/>
    <p:sldId id="282" r:id="rId8"/>
    <p:sldId id="283" r:id="rId9"/>
    <p:sldId id="284" r:id="rId10"/>
    <p:sldId id="491" r:id="rId11"/>
    <p:sldId id="492" r:id="rId12"/>
    <p:sldId id="495" r:id="rId13"/>
    <p:sldId id="494" r:id="rId14"/>
    <p:sldId id="493" r:id="rId15"/>
    <p:sldId id="500" r:id="rId16"/>
    <p:sldId id="442" r:id="rId17"/>
    <p:sldId id="443" r:id="rId18"/>
    <p:sldId id="444" r:id="rId19"/>
    <p:sldId id="396" r:id="rId20"/>
    <p:sldId id="404" r:id="rId21"/>
    <p:sldId id="394" r:id="rId22"/>
    <p:sldId id="407" r:id="rId23"/>
    <p:sldId id="409" r:id="rId24"/>
    <p:sldId id="485" r:id="rId25"/>
    <p:sldId id="487" r:id="rId26"/>
    <p:sldId id="287" r:id="rId27"/>
    <p:sldId id="375" r:id="rId28"/>
    <p:sldId id="410" r:id="rId29"/>
    <p:sldId id="507" r:id="rId30"/>
    <p:sldId id="497" r:id="rId31"/>
    <p:sldId id="496" r:id="rId32"/>
    <p:sldId id="498" r:id="rId33"/>
    <p:sldId id="427" r:id="rId34"/>
    <p:sldId id="529" r:id="rId35"/>
    <p:sldId id="530" r:id="rId36"/>
    <p:sldId id="531" r:id="rId37"/>
    <p:sldId id="532" r:id="rId38"/>
    <p:sldId id="499" r:id="rId39"/>
    <p:sldId id="420" r:id="rId40"/>
    <p:sldId id="424" r:id="rId41"/>
    <p:sldId id="425" r:id="rId42"/>
    <p:sldId id="426" r:id="rId43"/>
    <p:sldId id="419" r:id="rId44"/>
    <p:sldId id="423" r:id="rId45"/>
    <p:sldId id="354" r:id="rId46"/>
    <p:sldId id="355" r:id="rId47"/>
    <p:sldId id="356" r:id="rId48"/>
    <p:sldId id="357" r:id="rId49"/>
    <p:sldId id="358" r:id="rId50"/>
    <p:sldId id="359" r:id="rId51"/>
    <p:sldId id="360" r:id="rId52"/>
    <p:sldId id="361" r:id="rId53"/>
    <p:sldId id="362" r:id="rId54"/>
    <p:sldId id="363" r:id="rId55"/>
    <p:sldId id="364" r:id="rId56"/>
    <p:sldId id="365" r:id="rId57"/>
    <p:sldId id="366" r:id="rId58"/>
    <p:sldId id="367" r:id="rId59"/>
    <p:sldId id="368" r:id="rId60"/>
    <p:sldId id="369" r:id="rId61"/>
    <p:sldId id="429" r:id="rId62"/>
    <p:sldId id="432" r:id="rId63"/>
    <p:sldId id="433" r:id="rId64"/>
    <p:sldId id="439" r:id="rId65"/>
    <p:sldId id="440" r:id="rId66"/>
    <p:sldId id="441" r:id="rId67"/>
    <p:sldId id="505" r:id="rId68"/>
    <p:sldId id="508" r:id="rId69"/>
    <p:sldId id="509" r:id="rId70"/>
    <p:sldId id="521" r:id="rId71"/>
    <p:sldId id="510" r:id="rId72"/>
    <p:sldId id="522" r:id="rId73"/>
    <p:sldId id="523" r:id="rId74"/>
    <p:sldId id="524" r:id="rId75"/>
    <p:sldId id="525" r:id="rId76"/>
    <p:sldId id="517" r:id="rId77"/>
    <p:sldId id="511" r:id="rId78"/>
    <p:sldId id="520" r:id="rId79"/>
    <p:sldId id="430" r:id="rId80"/>
    <p:sldId id="431" r:id="rId81"/>
    <p:sldId id="314" r:id="rId82"/>
    <p:sldId id="308" r:id="rId83"/>
    <p:sldId id="307" r:id="rId84"/>
    <p:sldId id="312" r:id="rId85"/>
    <p:sldId id="319" r:id="rId86"/>
    <p:sldId id="322" r:id="rId87"/>
    <p:sldId id="317" r:id="rId88"/>
    <p:sldId id="463" r:id="rId89"/>
    <p:sldId id="376" r:id="rId90"/>
    <p:sldId id="378" r:id="rId91"/>
    <p:sldId id="381" r:id="rId92"/>
    <p:sldId id="527" r:id="rId93"/>
    <p:sldId id="528" r:id="rId94"/>
    <p:sldId id="526" r:id="rId95"/>
    <p:sldId id="456" r:id="rId96"/>
    <p:sldId id="464" r:id="rId97"/>
    <p:sldId id="345" r:id="rId98"/>
    <p:sldId id="459" r:id="rId99"/>
    <p:sldId id="347" r:id="rId100"/>
    <p:sldId id="302" r:id="rId101"/>
    <p:sldId id="466" r:id="rId102"/>
    <p:sldId id="465" r:id="rId103"/>
    <p:sldId id="265" r:id="rId104"/>
    <p:sldId id="468" r:id="rId105"/>
    <p:sldId id="470" r:id="rId106"/>
    <p:sldId id="469" r:id="rId107"/>
    <p:sldId id="471" r:id="rId108"/>
    <p:sldId id="472" r:id="rId109"/>
    <p:sldId id="473" r:id="rId110"/>
    <p:sldId id="474" r:id="rId111"/>
    <p:sldId id="460" r:id="rId112"/>
    <p:sldId id="478" r:id="rId113"/>
    <p:sldId id="475" r:id="rId114"/>
    <p:sldId id="479" r:id="rId115"/>
    <p:sldId id="455" r:id="rId116"/>
    <p:sldId id="462" r:id="rId117"/>
    <p:sldId id="480" r:id="rId118"/>
    <p:sldId id="476" r:id="rId119"/>
    <p:sldId id="457" r:id="rId120"/>
    <p:sldId id="461" r:id="rId121"/>
    <p:sldId id="452" r:id="rId122"/>
    <p:sldId id="446" r:id="rId123"/>
    <p:sldId id="447" r:id="rId124"/>
    <p:sldId id="488" r:id="rId125"/>
    <p:sldId id="489" r:id="rId126"/>
    <p:sldId id="482" r:id="rId127"/>
    <p:sldId id="483" r:id="rId128"/>
    <p:sldId id="484" r:id="rId129"/>
    <p:sldId id="438" r:id="rId130"/>
    <p:sldId id="481" r:id="rId131"/>
    <p:sldId id="504" r:id="rId132"/>
    <p:sldId id="262" r:id="rId1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48" autoAdjust="0"/>
  </p:normalViewPr>
  <p:slideViewPr>
    <p:cSldViewPr snapToGrid="0" snapToObjects="1">
      <p:cViewPr>
        <p:scale>
          <a:sx n="100" d="100"/>
          <a:sy n="100" d="100"/>
        </p:scale>
        <p:origin x="-1104" y="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printerSettings" Target="printerSettings/printerSettings1.bin"/><Relationship Id="rId135" Type="http://schemas.openxmlformats.org/officeDocument/2006/relationships/presProps" Target="presProps.xml"/><Relationship Id="rId136" Type="http://schemas.openxmlformats.org/officeDocument/2006/relationships/viewProps" Target="viewProps.xml"/><Relationship Id="rId137" Type="http://schemas.openxmlformats.org/officeDocument/2006/relationships/theme" Target="theme/theme1.xml"/><Relationship Id="rId13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29.08.16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29.08.16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29.08.16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29.08.16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29.08.16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29.08.16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29.08.16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29.08.16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29.08.16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29.08.16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Чтобы добавить рисунок, перетащите его на заполнитель или щелкните значок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29.08.16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29.08.16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xa4481/WPA2-HalfHandshake-Crack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emaraks.blogspot.ru/2014/12/wispi-ver-11-for-tp-link-mr3020-mini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evttys0/wps" TargetMode="Externa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Extensible_Authentication_Protocol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IEEE_802.11" TargetMode="Externa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0x90/esp-arsenal" TargetMode="Externa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reless.wiki.kernel.org/en/users/documentation/ac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WLAN_Authentication_and_Privacy_Infrastructure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hub.ru/wiki/802.11d" TargetMode="External"/><Relationship Id="rId3" Type="http://schemas.openxmlformats.org/officeDocument/2006/relationships/hyperlink" Target="https://github.com/0x90/osx-scripts/blob/master/wifi_cc.sh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3" Type="http://schemas.openxmlformats.org/officeDocument/2006/relationships/image" Target="../media/image30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3" Type="http://schemas.openxmlformats.org/officeDocument/2006/relationships/image" Target="../media/image35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openxmlformats.org/officeDocument/2006/relationships/image" Target="../media/image37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3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3" Type="http://schemas.openxmlformats.org/officeDocument/2006/relationships/image" Target="../media/image41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0x90/kali-scripts/blob/master/wireless.sh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isco.com/c/en/us/td/docs/routers/access/wireless/software/guide/SecurityAuthenticationTypes.html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57262"/>
          </a:xfrm>
        </p:spPr>
        <p:txBody>
          <a:bodyPr/>
          <a:lstStyle/>
          <a:p>
            <a:r>
              <a:rPr lang="ru-RU" dirty="0" smtClean="0"/>
              <a:t>802</a:t>
            </a:r>
            <a:r>
              <a:rPr lang="en-US" dirty="0" smtClean="0"/>
              <a:t>.11</a:t>
            </a:r>
            <a:endParaRPr lang="ru-RU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655" y="1417638"/>
            <a:ext cx="5624792" cy="3731962"/>
          </a:xfrm>
          <a:prstGeom prst="rect">
            <a:avLst/>
          </a:prstGeom>
        </p:spPr>
      </p:pic>
      <p:sp>
        <p:nvSpPr>
          <p:cNvPr id="4" name="Подзаголовок 2"/>
          <p:cNvSpPr txBox="1">
            <a:spLocks/>
          </p:cNvSpPr>
          <p:nvPr/>
        </p:nvSpPr>
        <p:spPr>
          <a:xfrm>
            <a:off x="1549400" y="5283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tricks </a:t>
            </a:r>
            <a:r>
              <a:rPr lang="en-US" dirty="0" smtClean="0"/>
              <a:t>&amp; treats by @090h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5596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802.11 1999-2016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4997671"/>
              </p:ext>
            </p:extLst>
          </p:nvPr>
        </p:nvGraphicFramePr>
        <p:xfrm>
          <a:off x="457200" y="1600200"/>
          <a:ext cx="8229600" cy="28905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 gridSpan="6"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802.11 standard evolution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IEEE Standard 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802.11a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802.11b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802.11g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802.11n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802.11ac 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Year Adopted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1999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1999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2003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2009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2014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Frequency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 GHz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2.4 GHz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2.4 GHz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2.4/5 GHz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 GHz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Max. Data Rate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54 Mbps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11 Mbps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54 Mbps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600 Mbps </a:t>
                      </a:r>
                      <a:endParaRPr lang="de-DE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 Gbps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Typical Range Indoors*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100 ft.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100 ft.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125 ft.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225 ft.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90 ft.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Typical Range Outdoors*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400 ft.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450 ft.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450 ft.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825 ft.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1,000 ft. 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993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HANDSHAKE CATCHING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Airodump-ng</a:t>
            </a:r>
            <a:r>
              <a:rPr lang="en-US" dirty="0" smtClean="0"/>
              <a:t> capture:</a:t>
            </a:r>
          </a:p>
          <a:p>
            <a:r>
              <a:rPr lang="en-US" dirty="0" err="1" smtClean="0"/>
              <a:t>airodump</a:t>
            </a:r>
            <a:r>
              <a:rPr lang="en-US" dirty="0" err="1"/>
              <a:t>-ng</a:t>
            </a:r>
            <a:r>
              <a:rPr lang="en-US" dirty="0"/>
              <a:t> -c 9 --</a:t>
            </a:r>
            <a:r>
              <a:rPr lang="en-US" dirty="0" err="1"/>
              <a:t>bssid</a:t>
            </a:r>
            <a:r>
              <a:rPr lang="en-US" dirty="0"/>
              <a:t> 00:14:6C:7E:40:80 -w </a:t>
            </a:r>
            <a:r>
              <a:rPr lang="en-US" dirty="0" err="1" smtClean="0"/>
              <a:t>output.cap</a:t>
            </a:r>
            <a:r>
              <a:rPr lang="en-US" dirty="0"/>
              <a:t>  --</a:t>
            </a:r>
            <a:r>
              <a:rPr lang="en-US" dirty="0" err="1"/>
              <a:t>showack</a:t>
            </a:r>
            <a:r>
              <a:rPr lang="en-US" dirty="0"/>
              <a:t>  </a:t>
            </a:r>
            <a:r>
              <a:rPr lang="en-US" dirty="0" smtClean="0"/>
              <a:t>wlan1mon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Pyrit</a:t>
            </a:r>
            <a:r>
              <a:rPr lang="en-US" dirty="0"/>
              <a:t> </a:t>
            </a:r>
            <a:r>
              <a:rPr lang="en-US" dirty="0" smtClean="0"/>
              <a:t>capture and strip:</a:t>
            </a:r>
            <a:endParaRPr lang="en-US" dirty="0"/>
          </a:p>
          <a:p>
            <a:r>
              <a:rPr lang="en-US" dirty="0" err="1" smtClean="0"/>
              <a:t>pyrit</a:t>
            </a:r>
            <a:r>
              <a:rPr lang="en-US" dirty="0" smtClean="0"/>
              <a:t> </a:t>
            </a:r>
            <a:r>
              <a:rPr lang="en-US" dirty="0"/>
              <a:t>-r wlan1mon -o $(date +%Y-%m-%</a:t>
            </a:r>
            <a:r>
              <a:rPr lang="en-US" dirty="0" err="1"/>
              <a:t>d_%H</a:t>
            </a:r>
            <a:r>
              <a:rPr lang="en-US" dirty="0"/>
              <a:t>:%M:%S)_</a:t>
            </a:r>
            <a:r>
              <a:rPr lang="en-US" dirty="0" err="1"/>
              <a:t>stripped.cap</a:t>
            </a:r>
            <a:r>
              <a:rPr lang="en-US" dirty="0"/>
              <a:t> </a:t>
            </a:r>
            <a:r>
              <a:rPr lang="en-US" dirty="0" err="1" smtClean="0"/>
              <a:t>stripLive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90352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DEAUTH TO HELP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aireplay-ng</a:t>
            </a:r>
            <a:r>
              <a:rPr lang="en-US" dirty="0"/>
              <a:t> -1 0 -e teddy -a 00:14:6C:7E:40:80 -h 00:0F:B5:88:AC:82 mon0</a:t>
            </a:r>
          </a:p>
          <a:p>
            <a:r>
              <a:rPr lang="en-US" dirty="0" err="1"/>
              <a:t>aireplay-ng</a:t>
            </a:r>
            <a:r>
              <a:rPr lang="en-US" dirty="0"/>
              <a:t> -1 6000 -o 1 -q 10 -e teddy -a 00:14:6C:7E:40:80 -h 00:0F:B5:88:AC:82 </a:t>
            </a:r>
            <a:r>
              <a:rPr lang="en-US" dirty="0" smtClean="0"/>
              <a:t>mon0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Wifijammer.py</a:t>
            </a:r>
            <a:r>
              <a:rPr lang="en-US" dirty="0" smtClean="0"/>
              <a:t> is the best solution from the box for </a:t>
            </a:r>
            <a:r>
              <a:rPr lang="en-US" dirty="0" err="1" smtClean="0"/>
              <a:t>deauth</a:t>
            </a:r>
            <a:r>
              <a:rPr lang="en-US" dirty="0" smtClean="0"/>
              <a:t>. Launched on separate card in practice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359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HANDSHAKE BRUTEFORCE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Hashcat</a:t>
            </a:r>
            <a:endParaRPr lang="en-US" dirty="0" smtClean="0"/>
          </a:p>
          <a:p>
            <a:r>
              <a:rPr lang="en-US" dirty="0" err="1" smtClean="0"/>
              <a:t>Pyrit</a:t>
            </a:r>
            <a:endParaRPr lang="en-US" dirty="0" smtClean="0"/>
          </a:p>
          <a:p>
            <a:r>
              <a:rPr lang="en-US" dirty="0" err="1" smtClean="0"/>
              <a:t>Cowpatty</a:t>
            </a:r>
            <a:endParaRPr lang="en-US" dirty="0" smtClean="0"/>
          </a:p>
          <a:p>
            <a:r>
              <a:rPr lang="en-US" dirty="0" err="1" smtClean="0"/>
              <a:t>Cloudcracker</a:t>
            </a:r>
            <a:endParaRPr lang="en-US" dirty="0" smtClean="0"/>
          </a:p>
          <a:p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91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WPA/WPA2 hacking protections?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SSID hidden</a:t>
            </a:r>
          </a:p>
          <a:p>
            <a:r>
              <a:rPr lang="en-US" dirty="0" smtClean="0"/>
              <a:t>802.11w</a:t>
            </a:r>
          </a:p>
          <a:p>
            <a:r>
              <a:rPr lang="en-US" dirty="0" smtClean="0"/>
              <a:t>IDS solutions arriving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8580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HALF HANDSHAKE STORY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912" r="-49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79666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we REALY need all 4 frames for handshake cracking?</a:t>
            </a:r>
          </a:p>
          <a:p>
            <a:r>
              <a:rPr lang="en-US" dirty="0" smtClean="0"/>
              <a:t>What will happen if the client will try to connect to the same SSID with wrong password?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647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BAD/HALF HANDSHAKE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079" r="-15079"/>
          <a:stretch>
            <a:fillRect/>
          </a:stretch>
        </p:blipFill>
        <p:spPr/>
      </p:pic>
      <p:sp>
        <p:nvSpPr>
          <p:cNvPr id="5" name="Multiply 4"/>
          <p:cNvSpPr/>
          <p:nvPr/>
        </p:nvSpPr>
        <p:spPr>
          <a:xfrm>
            <a:off x="2628900" y="4902199"/>
            <a:ext cx="3873500" cy="1223963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4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HALF HANDSHAKE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Pyrit</a:t>
            </a:r>
            <a:r>
              <a:rPr lang="en-US" dirty="0"/>
              <a:t>  --all-handshakes : </a:t>
            </a:r>
            <a:r>
              <a:rPr lang="en-US" dirty="0">
                <a:solidFill>
                  <a:srgbClr val="FF0000"/>
                </a:solidFill>
              </a:rPr>
              <a:t>Use all handshakes </a:t>
            </a:r>
            <a:r>
              <a:rPr lang="en-US" dirty="0"/>
              <a:t>instead of the best </a:t>
            </a:r>
            <a:r>
              <a:rPr lang="en-US" dirty="0" smtClean="0"/>
              <a:t>one</a:t>
            </a:r>
          </a:p>
          <a:p>
            <a:r>
              <a:rPr lang="en-US" dirty="0">
                <a:hlinkClick r:id="rId2"/>
              </a:rPr>
              <a:t>https://github.com/dxa4481/WPA2-HalfHandshake-</a:t>
            </a:r>
            <a:r>
              <a:rPr lang="en-US" dirty="0" smtClean="0">
                <a:hlinkClick r:id="rId2"/>
              </a:rPr>
              <a:t>Crack</a:t>
            </a:r>
            <a:endParaRPr lang="en-US" dirty="0" smtClean="0"/>
          </a:p>
          <a:p>
            <a:r>
              <a:rPr lang="en-US" dirty="0" err="1"/>
              <a:t>halfHandshake.py</a:t>
            </a:r>
            <a:r>
              <a:rPr lang="en-US" dirty="0"/>
              <a:t> -r </a:t>
            </a:r>
            <a:r>
              <a:rPr lang="en-US" dirty="0" err="1"/>
              <a:t>sampleHalfHandshake.cap</a:t>
            </a:r>
            <a:r>
              <a:rPr lang="en-US" dirty="0"/>
              <a:t> -m 48d224f0d128 -s </a:t>
            </a:r>
            <a:r>
              <a:rPr lang="en-US" dirty="0" smtClean="0"/>
              <a:t>SSID_HERE</a:t>
            </a:r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910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PoC</a:t>
            </a:r>
            <a:r>
              <a:rPr lang="en-US" dirty="0" smtClean="0"/>
              <a:t>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custom </a:t>
            </a:r>
            <a:r>
              <a:rPr lang="en-US" dirty="0" err="1" smtClean="0"/>
              <a:t>HostAP</a:t>
            </a:r>
            <a:r>
              <a:rPr lang="en-US" dirty="0" smtClean="0"/>
              <a:t> fork</a:t>
            </a:r>
          </a:p>
          <a:p>
            <a:r>
              <a:rPr lang="en-US" dirty="0" smtClean="0"/>
              <a:t>Combine MANA and password </a:t>
            </a:r>
            <a:r>
              <a:rPr lang="en-US" dirty="0" err="1" smtClean="0"/>
              <a:t>auth</a:t>
            </a:r>
            <a:r>
              <a:rPr lang="en-US" dirty="0" smtClean="0"/>
              <a:t> with random password</a:t>
            </a:r>
          </a:p>
          <a:p>
            <a:r>
              <a:rPr lang="en-US" dirty="0" smtClean="0"/>
              <a:t>Write own access point from scratch</a:t>
            </a:r>
          </a:p>
        </p:txBody>
      </p:sp>
    </p:spTree>
    <p:extLst>
      <p:ext uri="{BB962C8B-B14F-4D97-AF65-F5344CB8AC3E}">
        <p14:creationId xmlns:p14="http://schemas.microsoft.com/office/powerpoint/2010/main" val="934631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Lame </a:t>
            </a:r>
            <a:r>
              <a:rPr lang="en-US" dirty="0" err="1" smtClean="0"/>
              <a:t>PoC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Hardware: TP-Link 3020/3040/3220/..</a:t>
            </a:r>
          </a:p>
          <a:p>
            <a:r>
              <a:rPr lang="en-US" dirty="0" smtClean="0"/>
              <a:t>Firmware: Custom </a:t>
            </a:r>
            <a:r>
              <a:rPr lang="en-US" dirty="0" err="1" smtClean="0"/>
              <a:t>OpenWRT</a:t>
            </a:r>
            <a:r>
              <a:rPr lang="en-US" dirty="0" smtClean="0"/>
              <a:t> based</a:t>
            </a:r>
          </a:p>
          <a:p>
            <a:r>
              <a:rPr lang="en-US" dirty="0">
                <a:hlinkClick r:id="rId2"/>
              </a:rPr>
              <a:t>http://semaraks.blogspot.ru/2014/12/wispi-ver-11-for-tp-link-mr3020-</a:t>
            </a:r>
            <a:r>
              <a:rPr lang="en-US" dirty="0" smtClean="0">
                <a:hlinkClick r:id="rId2"/>
              </a:rPr>
              <a:t>mini.html</a:t>
            </a:r>
            <a:endParaRPr lang="en-US" dirty="0" smtClean="0"/>
          </a:p>
          <a:p>
            <a:r>
              <a:rPr lang="en-US" dirty="0" smtClean="0"/>
              <a:t>Attack: KARMA + </a:t>
            </a:r>
            <a:r>
              <a:rPr lang="en-US" dirty="0" err="1" smtClean="0"/>
              <a:t>Randoom</a:t>
            </a:r>
            <a:r>
              <a:rPr lang="en-US" dirty="0" smtClean="0"/>
              <a:t> password @ </a:t>
            </a:r>
            <a:r>
              <a:rPr lang="en-US" dirty="0" err="1" smtClean="0"/>
              <a:t>hostapd.conf</a:t>
            </a:r>
            <a:endParaRPr lang="en-US" dirty="0" smtClean="0"/>
          </a:p>
          <a:p>
            <a:r>
              <a:rPr lang="en-US" dirty="0" smtClean="0"/>
              <a:t>Cracking: </a:t>
            </a:r>
            <a:r>
              <a:rPr lang="en-US" dirty="0" err="1" smtClean="0"/>
              <a:t>pyrit</a:t>
            </a:r>
            <a:r>
              <a:rPr lang="en-US" dirty="0" smtClean="0"/>
              <a:t> --all-handshakes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158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Nearest future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61" r="-9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6010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Hardware: Atheros chips</a:t>
            </a:r>
          </a:p>
          <a:p>
            <a:r>
              <a:rPr lang="en-US" dirty="0" smtClean="0"/>
              <a:t>Software: Python + </a:t>
            </a:r>
            <a:r>
              <a:rPr lang="en-US" dirty="0" err="1" smtClean="0"/>
              <a:t>Scapy</a:t>
            </a:r>
            <a:r>
              <a:rPr lang="en-US" dirty="0" smtClean="0"/>
              <a:t> + </a:t>
            </a:r>
            <a:r>
              <a:rPr lang="en-US" dirty="0" err="1" smtClean="0"/>
              <a:t>FakeAP</a:t>
            </a:r>
            <a:r>
              <a:rPr lang="en-US" dirty="0" smtClean="0"/>
              <a:t> + </a:t>
            </a:r>
            <a:r>
              <a:rPr lang="en-US" dirty="0" err="1" smtClean="0"/>
              <a:t>WiFi</a:t>
            </a:r>
            <a:r>
              <a:rPr lang="en-US" dirty="0" smtClean="0"/>
              <a:t> MAP database</a:t>
            </a:r>
          </a:p>
          <a:p>
            <a:r>
              <a:rPr lang="en-US" dirty="0" smtClean="0"/>
              <a:t>Cracking: </a:t>
            </a:r>
            <a:r>
              <a:rPr lang="en-US" dirty="0" err="1" smtClean="0"/>
              <a:t>pyrit</a:t>
            </a:r>
            <a:r>
              <a:rPr lang="en-US" dirty="0" smtClean="0"/>
              <a:t> --all-handshakes</a:t>
            </a:r>
          </a:p>
          <a:p>
            <a:r>
              <a:rPr lang="en-US" dirty="0" err="1" smtClean="0"/>
              <a:t>PWNiNiNG</a:t>
            </a:r>
            <a:r>
              <a:rPr lang="en-US" dirty="0" smtClean="0"/>
              <a:t>: setting different password for different client based on SSID database + </a:t>
            </a:r>
            <a:r>
              <a:rPr lang="en-US" dirty="0" err="1" smtClean="0"/>
              <a:t>MiTM</a:t>
            </a:r>
            <a:r>
              <a:rPr lang="en-US" dirty="0" smtClean="0"/>
              <a:t> attacks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981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WPS HACKING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5725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WPS – wireless protected setup</a:t>
            </a:r>
          </a:p>
          <a:p>
            <a:r>
              <a:rPr lang="en-US" dirty="0" smtClean="0"/>
              <a:t>Designed for connecting printers and other embedded devices</a:t>
            </a:r>
          </a:p>
          <a:p>
            <a:r>
              <a:rPr lang="en-US" dirty="0" smtClean="0"/>
              <a:t>Used by hackers to easily hack Wi-Fi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941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WPS HACKING 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WPS PIN brute force</a:t>
            </a:r>
          </a:p>
          <a:p>
            <a:r>
              <a:rPr lang="en-US" dirty="0" smtClean="0"/>
              <a:t>WPS PIN generation</a:t>
            </a:r>
            <a:endParaRPr lang="ru-RU" dirty="0" smtClean="0"/>
          </a:p>
          <a:p>
            <a:r>
              <a:rPr lang="en-US" dirty="0" smtClean="0"/>
              <a:t>WPS PIN guessing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7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WPS BRUTE  ALGO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the WPS Registration Protocol fails at some point, the Registrar will send a NACK message.</a:t>
            </a:r>
          </a:p>
          <a:p>
            <a:r>
              <a:rPr lang="en-US" dirty="0"/>
              <a:t>If the attacker receives a NACK message after sending M4, he knows that the first half of the PIN was incorrect. See definition of R-Hash1 and R-Hash2.</a:t>
            </a:r>
          </a:p>
          <a:p>
            <a:r>
              <a:rPr lang="en-US" dirty="0"/>
              <a:t>If the attacker receives a NACK message after sending M6, he knows that the second half of the PIN was incorrect.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420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WPS PIN brute</a:t>
            </a:r>
            <a:r>
              <a:rPr lang="ru-RU" dirty="0" smtClean="0"/>
              <a:t> </a:t>
            </a:r>
            <a:r>
              <a:rPr lang="en-US" dirty="0" smtClean="0"/>
              <a:t>force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to brute? 8? 7? 4+3=&gt;10</a:t>
            </a:r>
            <a:r>
              <a:rPr lang="en-US" dirty="0"/>
              <a:t>^4+10^3 </a:t>
            </a:r>
            <a:endParaRPr lang="en-US" dirty="0" smtClean="0"/>
          </a:p>
          <a:p>
            <a:r>
              <a:rPr lang="ru-RU" dirty="0" smtClean="0"/>
              <a:t>Направленная </a:t>
            </a:r>
            <a:r>
              <a:rPr lang="ru-RU" dirty="0"/>
              <a:t>антенна + подбор тракта по </a:t>
            </a:r>
            <a:r>
              <a:rPr lang="ru-RU" dirty="0" smtClean="0"/>
              <a:t>мощности</a:t>
            </a:r>
          </a:p>
          <a:p>
            <a:r>
              <a:rPr lang="en-US" dirty="0" err="1" smtClean="0"/>
              <a:t>Wifite</a:t>
            </a:r>
            <a:r>
              <a:rPr lang="en-US" dirty="0" smtClean="0"/>
              <a:t>, </a:t>
            </a:r>
            <a:r>
              <a:rPr lang="en-US" dirty="0" err="1" smtClean="0"/>
              <a:t>reaver-wps</a:t>
            </a:r>
            <a:r>
              <a:rPr lang="en-US" dirty="0" smtClean="0"/>
              <a:t>, bully, </a:t>
            </a:r>
            <a:r>
              <a:rPr lang="en-US" dirty="0" err="1" smtClean="0"/>
              <a:t>BullyWPSRussian.sh</a:t>
            </a:r>
            <a:r>
              <a:rPr lang="en-US" dirty="0"/>
              <a:t>, ReVdK3-r2.</a:t>
            </a:r>
            <a:r>
              <a:rPr lang="en-US" dirty="0" smtClean="0"/>
              <a:t>sh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5315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WPS PIN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WPS_PIN=SOME_ALGO(MAC_ADDRESS)</a:t>
            </a:r>
            <a:endParaRPr lang="ru-RU" dirty="0" smtClean="0"/>
          </a:p>
          <a:p>
            <a:r>
              <a:rPr lang="en-US" dirty="0"/>
              <a:t>P</a:t>
            </a:r>
            <a:r>
              <a:rPr lang="en-US" dirty="0" smtClean="0"/>
              <a:t>IN </a:t>
            </a:r>
            <a:r>
              <a:rPr lang="en-US" dirty="0"/>
              <a:t>= RAND</a:t>
            </a:r>
            <a:r>
              <a:rPr lang="en-US" dirty="0" smtClean="0"/>
              <a:t>(SERIAL) </a:t>
            </a:r>
            <a:r>
              <a:rPr lang="en-US" dirty="0"/>
              <a:t>is not really </a:t>
            </a:r>
            <a:r>
              <a:rPr lang="en-US" dirty="0" smtClean="0"/>
              <a:t>random too</a:t>
            </a:r>
          </a:p>
          <a:p>
            <a:r>
              <a:rPr lang="en-US" dirty="0" smtClean="0"/>
              <a:t>Serial disclosure in Be</a:t>
            </a:r>
            <a:r>
              <a:rPr lang="en-US" dirty="0"/>
              <a:t>a</a:t>
            </a:r>
            <a:r>
              <a:rPr lang="en-US" dirty="0" smtClean="0"/>
              <a:t>con frames at vendor specific fields</a:t>
            </a:r>
          </a:p>
          <a:p>
            <a:r>
              <a:rPr lang="en-US" dirty="0" smtClean="0"/>
              <a:t>Vulnerable vendors: </a:t>
            </a:r>
            <a:r>
              <a:rPr lang="ru-RU" dirty="0" smtClean="0"/>
              <a:t> </a:t>
            </a:r>
            <a:r>
              <a:rPr lang="en-US" dirty="0" err="1" smtClean="0"/>
              <a:t>ZyXELL</a:t>
            </a:r>
            <a:r>
              <a:rPr lang="en-US" dirty="0" smtClean="0"/>
              <a:t>, D-Link, </a:t>
            </a:r>
            <a:r>
              <a:rPr lang="en-US" dirty="0" err="1" smtClean="0"/>
              <a:t>Belkin</a:t>
            </a:r>
            <a:r>
              <a:rPr lang="en-US" dirty="0" smtClean="0"/>
              <a:t>, Huawei</a:t>
            </a:r>
          </a:p>
          <a:p>
            <a:r>
              <a:rPr lang="en-US" dirty="0" err="1" smtClean="0"/>
              <a:t>Reaver</a:t>
            </a:r>
            <a:r>
              <a:rPr lang="en-US" dirty="0"/>
              <a:t> 	-W, --generate-pin              Default Pin Generator [1] </a:t>
            </a:r>
            <a:r>
              <a:rPr lang="en-US" dirty="0" err="1"/>
              <a:t>Belkin</a:t>
            </a:r>
            <a:r>
              <a:rPr lang="en-US" dirty="0"/>
              <a:t> [2] D-Link [3] </a:t>
            </a:r>
            <a:r>
              <a:rPr lang="en-US" dirty="0" err="1"/>
              <a:t>Zyxel</a:t>
            </a:r>
            <a:endParaRPr lang="en-US" dirty="0"/>
          </a:p>
          <a:p>
            <a:r>
              <a:rPr lang="en-US" dirty="0" smtClean="0"/>
              <a:t>Different custom </a:t>
            </a:r>
            <a:r>
              <a:rPr lang="en-US" dirty="0"/>
              <a:t>pin generators </a:t>
            </a:r>
            <a:r>
              <a:rPr lang="en-US" dirty="0">
                <a:hlinkClick r:id="rId2"/>
              </a:rPr>
              <a:t>https://github.com/devttys0/</a:t>
            </a:r>
            <a:r>
              <a:rPr lang="en-US" dirty="0" smtClean="0">
                <a:hlinkClick r:id="rId2"/>
              </a:rPr>
              <a:t>wps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1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PIXIE WPS/PIXIE DUST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"pixie dust attack" discovered by Dominique </a:t>
            </a:r>
            <a:r>
              <a:rPr lang="en-US" dirty="0" err="1"/>
              <a:t>Bongard</a:t>
            </a:r>
            <a:r>
              <a:rPr lang="en-US" dirty="0"/>
              <a:t> in summer </a:t>
            </a:r>
            <a:r>
              <a:rPr lang="en-US" dirty="0" smtClean="0"/>
              <a:t>2014</a:t>
            </a:r>
          </a:p>
          <a:p>
            <a:r>
              <a:rPr lang="en-US" dirty="0" smtClean="0"/>
              <a:t>Weak PRNG</a:t>
            </a:r>
          </a:p>
          <a:p>
            <a:r>
              <a:rPr lang="en-US" dirty="0" err="1" smtClean="0"/>
              <a:t>Pixiewps</a:t>
            </a:r>
            <a:r>
              <a:rPr lang="en-US" dirty="0" smtClean="0"/>
              <a:t> for _OFFLINE_ brute force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31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 GUESS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Good PRNG @ embedded devices is a problem. E-S1 and E-S2 need to be random.</a:t>
            </a:r>
          </a:p>
          <a:p>
            <a:r>
              <a:rPr lang="en-US" dirty="0" smtClean="0"/>
              <a:t>NONCE = RAND</a:t>
            </a:r>
            <a:r>
              <a:rPr lang="en-US" dirty="0"/>
              <a:t>(MAC</a:t>
            </a:r>
            <a:r>
              <a:rPr lang="en-US" dirty="0" smtClean="0"/>
              <a:t>) </a:t>
            </a:r>
            <a:r>
              <a:rPr lang="en-US" dirty="0"/>
              <a:t>is not really </a:t>
            </a:r>
            <a:r>
              <a:rPr lang="en-US" dirty="0" smtClean="0"/>
              <a:t>random </a:t>
            </a:r>
            <a:endParaRPr lang="ru-RU" dirty="0" smtClean="0"/>
          </a:p>
          <a:p>
            <a:r>
              <a:rPr lang="en-US" dirty="0" smtClean="0"/>
              <a:t>NONCE = RAND(time=01.01.1970</a:t>
            </a:r>
            <a:r>
              <a:rPr lang="ru-RU" dirty="0" smtClean="0"/>
              <a:t> </a:t>
            </a:r>
            <a:r>
              <a:rPr lang="en-US" dirty="0" smtClean="0"/>
              <a:t>by default) is no really random</a:t>
            </a:r>
            <a:r>
              <a:rPr lang="ru-RU" dirty="0" smtClean="0"/>
              <a:t> </a:t>
            </a:r>
            <a:r>
              <a:rPr lang="en-US" dirty="0" smtClean="0"/>
              <a:t>too</a:t>
            </a:r>
          </a:p>
          <a:p>
            <a:r>
              <a:rPr lang="en-US" dirty="0" smtClean="0"/>
              <a:t>Vendors: </a:t>
            </a:r>
            <a:r>
              <a:rPr lang="en-US" dirty="0" err="1" smtClean="0"/>
              <a:t>Realtek</a:t>
            </a:r>
            <a:r>
              <a:rPr lang="en-US" dirty="0" smtClean="0"/>
              <a:t>, </a:t>
            </a:r>
            <a:r>
              <a:rPr lang="en-US" dirty="0" err="1" smtClean="0"/>
              <a:t>Ralink</a:t>
            </a:r>
            <a:r>
              <a:rPr lang="en-US" dirty="0" smtClean="0"/>
              <a:t>, Broadcom, </a:t>
            </a:r>
            <a:r>
              <a:rPr lang="en-US" dirty="0" err="1" smtClean="0"/>
              <a:t>MediaTek</a:t>
            </a:r>
            <a:endParaRPr lang="en-US" dirty="0" smtClean="0"/>
          </a:p>
          <a:p>
            <a:r>
              <a:rPr lang="en-US" dirty="0" smtClean="0"/>
              <a:t>Tools: </a:t>
            </a:r>
            <a:r>
              <a:rPr lang="en-US" dirty="0" err="1" smtClean="0"/>
              <a:t>wifite</a:t>
            </a:r>
            <a:r>
              <a:rPr lang="en-US" smtClean="0"/>
              <a:t> fork, </a:t>
            </a:r>
            <a:r>
              <a:rPr lang="en-US" dirty="0" err="1" smtClean="0"/>
              <a:t>Pixiewps</a:t>
            </a:r>
            <a:r>
              <a:rPr lang="en-US" dirty="0" smtClean="0"/>
              <a:t>, </a:t>
            </a:r>
            <a:r>
              <a:rPr lang="en-US" dirty="0" err="1" smtClean="0"/>
              <a:t>reaver</a:t>
            </a:r>
            <a:r>
              <a:rPr lang="en-US" dirty="0" smtClean="0"/>
              <a:t> t6x fork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872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Protections?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WPS activation for 1 minute </a:t>
            </a:r>
            <a:r>
              <a:rPr lang="en-US" dirty="0" smtClean="0">
                <a:solidFill>
                  <a:srgbClr val="FF0000"/>
                </a:solidFill>
              </a:rPr>
              <a:t>after BUTTON</a:t>
            </a:r>
            <a:r>
              <a:rPr lang="en-US" dirty="0" smtClean="0"/>
              <a:t> pressed (</a:t>
            </a:r>
            <a:r>
              <a:rPr lang="en-US" dirty="0" err="1" smtClean="0"/>
              <a:t>mgts</a:t>
            </a:r>
            <a:r>
              <a:rPr lang="en-US" dirty="0" smtClean="0"/>
              <a:t>)</a:t>
            </a:r>
          </a:p>
          <a:p>
            <a:r>
              <a:rPr lang="en-US" dirty="0" smtClean="0"/>
              <a:t>PIN from the end: 9999****</a:t>
            </a:r>
          </a:p>
          <a:p>
            <a:r>
              <a:rPr lang="en-US" dirty="0" smtClean="0"/>
              <a:t>WPS brute force timeout</a:t>
            </a:r>
          </a:p>
          <a:p>
            <a:r>
              <a:rPr lang="en-US" dirty="0" smtClean="0"/>
              <a:t>WPS brute force ban by MAC</a:t>
            </a:r>
          </a:p>
        </p:txBody>
      </p:sp>
    </p:spTree>
    <p:extLst>
      <p:ext uri="{BB962C8B-B14F-4D97-AF65-F5344CB8AC3E}">
        <p14:creationId xmlns:p14="http://schemas.microsoft.com/office/powerpoint/2010/main" val="2146844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802.11 SPEED</a:t>
            </a:r>
            <a:r>
              <a:rPr lang="en-US" dirty="0"/>
              <a:t>² </a:t>
            </a:r>
            <a:r>
              <a:rPr lang="en-US" dirty="0" smtClean="0"/>
              <a:t>EVOLUTION</a:t>
            </a:r>
            <a:endParaRPr lang="ru-RU" dirty="0"/>
          </a:p>
        </p:txBody>
      </p:sp>
      <p:pic>
        <p:nvPicPr>
          <p:cNvPr id="4" name="Содержимое 3" descr="802.11ac Gigabit WiFi-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23" r="-118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5133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WPA ENTERPRISE HACKING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5725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WPA-Enterprise</a:t>
            </a:r>
            <a:endParaRPr lang="ru-RU" dirty="0"/>
          </a:p>
        </p:txBody>
      </p:sp>
      <p:pic>
        <p:nvPicPr>
          <p:cNvPr id="4" name="Содержимое 3" descr="eap_auth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82" r="-177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63505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EAP,EAPOL/EAPOR</a:t>
            </a:r>
            <a:endParaRPr lang="ru-RU" dirty="0"/>
          </a:p>
        </p:txBody>
      </p:sp>
      <p:pic>
        <p:nvPicPr>
          <p:cNvPr id="4" name="Содержимое 3" descr="radius_aut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013" r="-47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4010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WiFi</a:t>
            </a:r>
            <a:r>
              <a:rPr lang="en-US" dirty="0" smtClean="0"/>
              <a:t> + EAP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dirty="0"/>
              <a:t>EAP-</a:t>
            </a:r>
            <a:r>
              <a:rPr lang="bg-BG" dirty="0" smtClean="0"/>
              <a:t>TLS</a:t>
            </a:r>
            <a:endParaRPr lang="en-US" dirty="0" smtClean="0"/>
          </a:p>
          <a:p>
            <a:r>
              <a:rPr lang="bg-BG" dirty="0" smtClean="0"/>
              <a:t>EAP</a:t>
            </a:r>
            <a:r>
              <a:rPr lang="bg-BG" dirty="0"/>
              <a:t>-</a:t>
            </a:r>
            <a:r>
              <a:rPr lang="bg-BG" dirty="0" smtClean="0"/>
              <a:t>MD5</a:t>
            </a:r>
            <a:endParaRPr lang="en-US" dirty="0" smtClean="0"/>
          </a:p>
          <a:p>
            <a:r>
              <a:rPr lang="bg-BG" dirty="0" smtClean="0"/>
              <a:t>EAP</a:t>
            </a:r>
            <a:r>
              <a:rPr lang="bg-BG" dirty="0"/>
              <a:t>-</a:t>
            </a:r>
            <a:r>
              <a:rPr lang="bg-BG" dirty="0" smtClean="0"/>
              <a:t>SIM</a:t>
            </a:r>
            <a:endParaRPr lang="en-US" dirty="0" smtClean="0"/>
          </a:p>
          <a:p>
            <a:r>
              <a:rPr lang="bg-BG" dirty="0" smtClean="0"/>
              <a:t>EAP</a:t>
            </a:r>
            <a:r>
              <a:rPr lang="bg-BG" dirty="0"/>
              <a:t>-</a:t>
            </a:r>
            <a:r>
              <a:rPr lang="bg-BG" dirty="0" smtClean="0"/>
              <a:t>AKA</a:t>
            </a:r>
            <a:endParaRPr lang="en-US" dirty="0" smtClean="0"/>
          </a:p>
          <a:p>
            <a:r>
              <a:rPr lang="bg-BG" dirty="0" smtClean="0"/>
              <a:t>PEAP</a:t>
            </a:r>
            <a:endParaRPr lang="en-US" dirty="0" smtClean="0"/>
          </a:p>
          <a:p>
            <a:r>
              <a:rPr lang="bg-BG" dirty="0" smtClean="0"/>
              <a:t>LEAP</a:t>
            </a:r>
            <a:endParaRPr lang="en-US" dirty="0" smtClean="0"/>
          </a:p>
          <a:p>
            <a:r>
              <a:rPr lang="bg-BG" dirty="0" smtClean="0"/>
              <a:t>EAP</a:t>
            </a:r>
            <a:r>
              <a:rPr lang="bg-BG" dirty="0"/>
              <a:t>-</a:t>
            </a:r>
            <a:r>
              <a:rPr lang="bg-BG" dirty="0" smtClean="0"/>
              <a:t>TTLS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http://en.wikipedia.org/wiki/</a:t>
            </a:r>
            <a:r>
              <a:rPr lang="en-US" dirty="0" smtClean="0">
                <a:hlinkClick r:id="rId2"/>
              </a:rPr>
              <a:t>Extensible_Authentication_Protocol</a:t>
            </a: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092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PASSIVE Wi Fi </a:t>
            </a:r>
            <a:r>
              <a:rPr lang="en-US" dirty="0" smtClean="0"/>
              <a:t>HACKING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5495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544" b="-2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87179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Abbreviations part 1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SSID – Service Set </a:t>
            </a:r>
            <a:r>
              <a:rPr lang="en-US" dirty="0" smtClean="0"/>
              <a:t>Identifiers (ESSID)</a:t>
            </a:r>
          </a:p>
          <a:p>
            <a:r>
              <a:rPr lang="en-US" dirty="0"/>
              <a:t>BSSID – Basic service set </a:t>
            </a:r>
            <a:r>
              <a:rPr lang="en-US" dirty="0" smtClean="0"/>
              <a:t>identification (AP MAC)</a:t>
            </a:r>
          </a:p>
          <a:p>
            <a:r>
              <a:rPr lang="en-US" dirty="0"/>
              <a:t>RSSI – Received Signal Strength </a:t>
            </a:r>
            <a:r>
              <a:rPr lang="en-US" dirty="0" smtClean="0"/>
              <a:t>Indication</a:t>
            </a:r>
          </a:p>
          <a:p>
            <a:r>
              <a:rPr lang="en-US" dirty="0"/>
              <a:t>CINR – Carrier to Interference + Noise </a:t>
            </a:r>
            <a:r>
              <a:rPr lang="en-US" dirty="0" smtClean="0"/>
              <a:t>Ratio</a:t>
            </a:r>
          </a:p>
          <a:p>
            <a:r>
              <a:rPr lang="en-US" dirty="0" smtClean="0"/>
              <a:t>ACS – Auto Channel Selection</a:t>
            </a:r>
            <a:endParaRPr lang="en-US" dirty="0"/>
          </a:p>
          <a:p>
            <a:r>
              <a:rPr lang="en-US" dirty="0"/>
              <a:t>WEP – Wired Equivalent </a:t>
            </a:r>
            <a:r>
              <a:rPr lang="en-US" dirty="0" smtClean="0"/>
              <a:t>Privacy</a:t>
            </a:r>
          </a:p>
          <a:p>
            <a:r>
              <a:rPr lang="en-US" dirty="0"/>
              <a:t>WPA – Wi-Fi Protected </a:t>
            </a:r>
            <a:r>
              <a:rPr lang="en-US" dirty="0"/>
              <a:t>Access aka </a:t>
            </a:r>
            <a:r>
              <a:rPr lang="en-US" dirty="0" smtClean="0"/>
              <a:t>Robust </a:t>
            </a:r>
            <a:r>
              <a:rPr lang="en-US" dirty="0"/>
              <a:t>Secure </a:t>
            </a:r>
            <a:r>
              <a:rPr lang="en-US" dirty="0" smtClean="0"/>
              <a:t>Network (RSN)</a:t>
            </a:r>
            <a:endParaRPr lang="en-US" dirty="0" smtClean="0"/>
          </a:p>
          <a:p>
            <a:endParaRPr lang="ru-RU" dirty="0" smtClean="0"/>
          </a:p>
          <a:p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0700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Abbreviations part 2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AES – Advanced Encryption Standard</a:t>
            </a:r>
          </a:p>
          <a:p>
            <a:r>
              <a:rPr lang="en-US" dirty="0"/>
              <a:t>TKIP – Temporal Key Integrity Protocol</a:t>
            </a:r>
            <a:endParaRPr lang="ru-RU" dirty="0"/>
          </a:p>
          <a:p>
            <a:r>
              <a:rPr lang="en-US" dirty="0"/>
              <a:t>CCMP – Counter Mode with Cipher Block Chaining Message Authentication Code Protocol</a:t>
            </a:r>
          </a:p>
          <a:p>
            <a:r>
              <a:rPr lang="en-US" dirty="0"/>
              <a:t>EAP – Extensible Authentication Protocol</a:t>
            </a:r>
          </a:p>
          <a:p>
            <a:r>
              <a:rPr lang="en-US" dirty="0"/>
              <a:t>LEAP – Lightweight Extensible Authentication </a:t>
            </a:r>
            <a:r>
              <a:rPr lang="en-US" dirty="0" smtClean="0"/>
              <a:t>Protocol</a:t>
            </a:r>
          </a:p>
          <a:p>
            <a:r>
              <a:rPr lang="en-US" dirty="0"/>
              <a:t>RADIUS – Remote </a:t>
            </a:r>
            <a:r>
              <a:rPr lang="en-US" dirty="0" smtClean="0"/>
              <a:t>Authentication Dial </a:t>
            </a:r>
            <a:r>
              <a:rPr lang="en-US" dirty="0"/>
              <a:t>In User </a:t>
            </a:r>
            <a:r>
              <a:rPr lang="en-US" dirty="0" smtClean="0"/>
              <a:t>Service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033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Abbreviations part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WPS/QSS </a:t>
            </a:r>
            <a:r>
              <a:rPr lang="en-US" dirty="0" smtClean="0"/>
              <a:t>– Wireless protected </a:t>
            </a:r>
            <a:r>
              <a:rPr lang="en-US" dirty="0" smtClean="0"/>
              <a:t>setup. </a:t>
            </a:r>
            <a:r>
              <a:rPr lang="en-US" dirty="0" smtClean="0"/>
              <a:t>WPS PIN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WiFi</a:t>
            </a:r>
            <a:r>
              <a:rPr lang="en-US" dirty="0" smtClean="0">
                <a:sym typeface="Wingdings"/>
              </a:rPr>
              <a:t> Password</a:t>
            </a:r>
          </a:p>
          <a:p>
            <a:r>
              <a:rPr lang="en-US" dirty="0"/>
              <a:t>PSK – Pre-Shared Key</a:t>
            </a:r>
          </a:p>
          <a:p>
            <a:r>
              <a:rPr lang="en-US" dirty="0"/>
              <a:t>MIC – Michael message integrity code</a:t>
            </a:r>
            <a:endParaRPr lang="en-US" dirty="0" smtClean="0"/>
          </a:p>
          <a:p>
            <a:r>
              <a:rPr lang="en-US" dirty="0" smtClean="0"/>
              <a:t>Authentication</a:t>
            </a:r>
            <a:r>
              <a:rPr lang="en-US" dirty="0"/>
              <a:t>, Authorization, and Accounting (AAA) Key - Key information that is jointly negotiated between the Supplicant and the Authentication Server (AS). This key information is transported via a secure channel from the AS to the Authenticator. The pairwise master key (PMK) may be derived from the AAA key.</a:t>
            </a:r>
          </a:p>
          <a:p>
            <a:r>
              <a:rPr lang="en-US" dirty="0"/>
              <a:t>Pairwise Master Key (PMK) – The highest order key used within the 802.11i amendment. The PMK may be derived from an Extensible Authentication Protocol (EAP) method or may be obtained directly from a </a:t>
            </a:r>
            <a:r>
              <a:rPr lang="en-US" dirty="0" err="1"/>
              <a:t>Preshared</a:t>
            </a:r>
            <a:r>
              <a:rPr lang="en-US" dirty="0"/>
              <a:t> key (PSK).</a:t>
            </a:r>
          </a:p>
          <a:p>
            <a:r>
              <a:rPr lang="en-US" dirty="0"/>
              <a:t>Pairwise Transient Key (PTK) - A value that is derived from the pairwise master key (PMK), Authenticator address (AA), Supplicant address (SPA), Authenticator nonce (</a:t>
            </a:r>
            <a:r>
              <a:rPr lang="en-US" dirty="0" err="1"/>
              <a:t>ANonce</a:t>
            </a:r>
            <a:r>
              <a:rPr lang="en-US" dirty="0"/>
              <a:t>), and Supplicant nonce (</a:t>
            </a:r>
            <a:r>
              <a:rPr lang="en-US" dirty="0" err="1"/>
              <a:t>SNonce</a:t>
            </a:r>
            <a:r>
              <a:rPr lang="en-US" dirty="0"/>
              <a:t>) using the pseudo-random function (PRF) and that is split up into as many as five keys, i.e., temporal encryption key, two temporal message integrity code (MIC) keys, EAPOL-Key encryption key (KEK), EAPOL-Key confirmation key (KCK).</a:t>
            </a:r>
          </a:p>
          <a:p>
            <a:r>
              <a:rPr lang="en-US" dirty="0"/>
              <a:t>Group Master Key (GMK) - An auxiliary key that may be used to derive a group temporal key (GTK).</a:t>
            </a:r>
          </a:p>
          <a:p>
            <a:r>
              <a:rPr lang="en-US" dirty="0"/>
              <a:t>Group Temporal Key (GTK) - A random value, assigned by the broadcast/multicast source, which is used to protect broadcast/multicast medium access control (MAC) protocol data units (MPDUs) from that source. The GTK may be derived from a group master key (GMK).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143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	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Calibri" charset="0"/>
              </a:rPr>
              <a:t>802</a:t>
            </a:r>
            <a:r>
              <a:rPr lang="en-US" dirty="0">
                <a:latin typeface="Calibri" charset="0"/>
              </a:rPr>
              <a:t>.11 Wireless Networks The Definitive Guide - Matthew </a:t>
            </a:r>
            <a:r>
              <a:rPr lang="en-US" dirty="0" err="1">
                <a:latin typeface="Calibri" charset="0"/>
              </a:rPr>
              <a:t>Gast</a:t>
            </a:r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802.11n A Survival Guide – Matthew </a:t>
            </a:r>
            <a:r>
              <a:rPr lang="en-US" dirty="0" err="1">
                <a:latin typeface="Calibri" charset="0"/>
              </a:rPr>
              <a:t>Gast</a:t>
            </a:r>
            <a:endParaRPr lang="en-US" dirty="0">
              <a:latin typeface="Calibri" charset="0"/>
            </a:endParaRPr>
          </a:p>
          <a:p>
            <a:r>
              <a:rPr lang="ru-RU" dirty="0">
                <a:latin typeface="Calibri" charset="0"/>
              </a:rPr>
              <a:t>Стандарты 802.11</a:t>
            </a:r>
            <a:endParaRPr lang="en-US" dirty="0">
              <a:latin typeface="Calibri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8412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6088" r="-260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71179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</a:t>
            </a:r>
            <a:r>
              <a:rPr lang="en-US" dirty="0" smtClean="0">
                <a:hlinkClick r:id="rId2"/>
              </a:rPr>
              <a:t>IEEE_802.11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951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repos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https://github.com/0x90/kali-scripts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://github.com/0x90/wifi-</a:t>
            </a:r>
            <a:r>
              <a:rPr lang="en-US" dirty="0" smtClean="0">
                <a:hlinkClick r:id="rId2"/>
              </a:rPr>
              <a:t>arsenal</a:t>
            </a:r>
          </a:p>
          <a:p>
            <a:r>
              <a:rPr lang="en-US" dirty="0">
                <a:hlinkClick r:id="rId2"/>
              </a:rPr>
              <a:t>https://github.com/0x90/wifi-scripts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://github.com/0x90/esp-</a:t>
            </a:r>
            <a:r>
              <a:rPr lang="en-US" dirty="0" smtClean="0">
                <a:hlinkClick r:id="rId2"/>
              </a:rPr>
              <a:t>arsenal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562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802.11</a:t>
            </a:r>
            <a:r>
              <a:rPr lang="ru-RU" dirty="0" smtClean="0"/>
              <a:t> </a:t>
            </a:r>
            <a:r>
              <a:rPr lang="en-US" dirty="0" err="1" smtClean="0"/>
              <a:t>pwner</a:t>
            </a:r>
            <a:r>
              <a:rPr lang="en-US" dirty="0" smtClean="0"/>
              <a:t> in real life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013" y="1760494"/>
            <a:ext cx="4851723" cy="48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13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657" r="-116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7505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1471" b="-214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6378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SISO/SIMO/MISO/MIMO</a:t>
            </a:r>
            <a:endParaRPr lang="ru-RU" dirty="0"/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idx="1"/>
          </p:nvPr>
        </p:nvPicPr>
        <p:blipFill>
          <a:blip r:embed="rId2"/>
          <a:srcRect l="-44368" r="-443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9862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WTF </a:t>
            </a:r>
            <a:r>
              <a:rPr lang="en-US" dirty="0" smtClean="0"/>
              <a:t>is </a:t>
            </a:r>
            <a:r>
              <a:rPr lang="en-US" dirty="0"/>
              <a:t>MIMO?</a:t>
            </a:r>
            <a:endParaRPr lang="ru-RU" dirty="0"/>
          </a:p>
        </p:txBody>
      </p:sp>
      <p:pic>
        <p:nvPicPr>
          <p:cNvPr id="4" name="Содержимое 3" descr="80211ac-G-wifi-multiuser-mim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05" b="-75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40483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MIMO </a:t>
            </a:r>
            <a:r>
              <a:rPr lang="en-US" dirty="0" err="1" smtClean="0"/>
              <a:t>vs</a:t>
            </a:r>
            <a:r>
              <a:rPr lang="en-US" dirty="0" smtClean="0"/>
              <a:t> MU-MIMO</a:t>
            </a:r>
            <a:endParaRPr lang="ru-RU" dirty="0"/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idx="1"/>
          </p:nvPr>
        </p:nvPicPr>
        <p:blipFill>
          <a:blip r:embed="rId2"/>
          <a:srcRect l="-59560" r="-595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5690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Channels and plans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1206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802.11 basics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0860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802.11b </a:t>
            </a:r>
            <a:r>
              <a:rPr lang="en-US" dirty="0" smtClean="0"/>
              <a:t>channel</a:t>
            </a:r>
            <a:r>
              <a:rPr lang="en-US" dirty="0" smtClean="0"/>
              <a:t>s</a:t>
            </a:r>
            <a:endParaRPr lang="ru-RU" dirty="0"/>
          </a:p>
        </p:txBody>
      </p:sp>
      <p:pic>
        <p:nvPicPr>
          <p:cNvPr id="4" name="Содержимое 3" descr="WiFi-24-channel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936" b="-249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8133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2.4GHz channel plan world</a:t>
            </a:r>
            <a:endParaRPr lang="ru-RU" dirty="0"/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4210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2.4GHz channel plan </a:t>
            </a:r>
            <a:r>
              <a:rPr lang="en-US" dirty="0" smtClean="0"/>
              <a:t>US</a:t>
            </a:r>
            <a:endParaRPr lang="ru-RU" dirty="0"/>
          </a:p>
        </p:txBody>
      </p:sp>
      <p:pic>
        <p:nvPicPr>
          <p:cNvPr id="6" name="Содержимое 5" descr="Снимок экрана 2015-03-27 в 19.27.3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43" r="-406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7198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plans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US: 1 </a:t>
            </a:r>
            <a:r>
              <a:rPr lang="en-US" dirty="0"/>
              <a:t>– 6 – </a:t>
            </a:r>
            <a:r>
              <a:rPr lang="en-US" dirty="0" smtClean="0"/>
              <a:t>11</a:t>
            </a:r>
          </a:p>
          <a:p>
            <a:r>
              <a:rPr lang="en-US" dirty="0"/>
              <a:t>JP: 1 – 5 – 9 – 13 – 14 for 802.11b</a:t>
            </a:r>
            <a:endParaRPr lang="en-US" dirty="0" smtClean="0"/>
          </a:p>
          <a:p>
            <a:r>
              <a:rPr lang="en-US" dirty="0" smtClean="0"/>
              <a:t>WORLD: </a:t>
            </a:r>
            <a:r>
              <a:rPr lang="en-US" dirty="0"/>
              <a:t>1 – </a:t>
            </a:r>
            <a:r>
              <a:rPr lang="en-US" dirty="0" smtClean="0"/>
              <a:t>5</a:t>
            </a:r>
            <a:r>
              <a:rPr lang="en-US" dirty="0"/>
              <a:t> – </a:t>
            </a:r>
            <a:r>
              <a:rPr lang="en-US" dirty="0" smtClean="0"/>
              <a:t>9</a:t>
            </a:r>
            <a:r>
              <a:rPr lang="en-US" dirty="0"/>
              <a:t> – </a:t>
            </a:r>
            <a:r>
              <a:rPr lang="en-US" dirty="0" smtClean="0"/>
              <a:t>13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8898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IRL mistakes that killed 2.4GHz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WTF is channel plan</a:t>
            </a:r>
            <a:r>
              <a:rPr lang="en-US" dirty="0" smtClean="0"/>
              <a:t>?</a:t>
            </a:r>
          </a:p>
          <a:p>
            <a:r>
              <a:rPr lang="en-US" dirty="0" smtClean="0"/>
              <a:t>More bandwidth </a:t>
            </a:r>
            <a:r>
              <a:rPr lang="en-US" dirty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strike="sngStrike" dirty="0" smtClean="0"/>
              <a:t>more speed</a:t>
            </a:r>
            <a:endParaRPr lang="en-US" strike="sngStrike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More power </a:t>
            </a:r>
            <a:r>
              <a:rPr lang="en-US" dirty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strike="sngStrike" dirty="0" smtClean="0"/>
              <a:t>more speed</a:t>
            </a:r>
            <a:endParaRPr lang="en-US" strike="sngStrike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474149"/>
            <a:ext cx="3365500" cy="265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06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Wi-Fi tweaks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ACS or set channel to most free (11 usually)</a:t>
            </a:r>
          </a:p>
          <a:p>
            <a:r>
              <a:rPr lang="en-US" dirty="0" smtClean="0"/>
              <a:t>Use 40MHz wisely</a:t>
            </a:r>
          </a:p>
          <a:p>
            <a:r>
              <a:rPr lang="en-US" dirty="0" smtClean="0"/>
              <a:t>Lower TX power if possible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1" y="2290180"/>
            <a:ext cx="3136900" cy="414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53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5GHz channels</a:t>
            </a:r>
            <a:endParaRPr lang="ru-RU" dirty="0"/>
          </a:p>
        </p:txBody>
      </p:sp>
      <p:pic>
        <p:nvPicPr>
          <p:cNvPr id="4" name="Содержимое 3" descr="WiFi-5-channel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865" b="-738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4406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5GHz  WORLD WIDE</a:t>
            </a:r>
            <a:endParaRPr lang="ru-RU" dirty="0"/>
          </a:p>
        </p:txBody>
      </p:sp>
      <p:pic>
        <p:nvPicPr>
          <p:cNvPr id="4" name="Содержимое 3" descr="802.11ac Gigabit WiFi-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188" r="-361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8698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Country </a:t>
            </a:r>
            <a:r>
              <a:rPr lang="en-US" dirty="0">
                <a:sym typeface="Wingdings"/>
              </a:rPr>
              <a:t></a:t>
            </a:r>
            <a:r>
              <a:rPr lang="en-US" dirty="0" smtClean="0"/>
              <a:t> RF limits </a:t>
            </a:r>
            <a:r>
              <a:rPr lang="en-US" dirty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dirty="0" smtClean="0"/>
              <a:t>CRDA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Allowed almost </a:t>
            </a:r>
            <a:r>
              <a:rPr lang="en-US" dirty="0" smtClean="0">
                <a:solidFill>
                  <a:srgbClr val="FF0000"/>
                </a:solidFill>
              </a:rPr>
              <a:t>everywhere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smtClean="0"/>
              <a:t>Channels: 1- 11</a:t>
            </a:r>
            <a:endParaRPr lang="en-US" dirty="0" smtClean="0"/>
          </a:p>
          <a:p>
            <a:r>
              <a:rPr lang="en-US" dirty="0" smtClean="0"/>
              <a:t>Signal strength (20dBm = 100mW)</a:t>
            </a:r>
          </a:p>
          <a:p>
            <a:r>
              <a:rPr lang="en-US" dirty="0" smtClean="0"/>
              <a:t>Omnidirectional antenna</a:t>
            </a:r>
            <a:r>
              <a:rPr lang="en-US" dirty="0"/>
              <a:t> </a:t>
            </a:r>
            <a:r>
              <a:rPr lang="en-US" dirty="0" smtClean="0"/>
              <a:t>(6dBi)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8806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channel?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Calibri Light" charset="0"/>
              <a:buAutoNum type="arabicPeriod"/>
            </a:pPr>
            <a:r>
              <a:rPr lang="ru-RU" dirty="0">
                <a:latin typeface="Calibri" charset="0"/>
              </a:rPr>
              <a:t>Уровень на входе приемника выше уровня среднего шума</a:t>
            </a:r>
          </a:p>
          <a:p>
            <a:pPr marL="457200" indent="-457200">
              <a:buFont typeface="Calibri Light" charset="0"/>
              <a:buAutoNum type="arabicPeriod"/>
            </a:pPr>
            <a:r>
              <a:rPr lang="ru-RU" dirty="0">
                <a:latin typeface="Calibri" charset="0"/>
              </a:rPr>
              <a:t>На входе приемника есть реальный сигнал</a:t>
            </a:r>
          </a:p>
          <a:p>
            <a:pPr marL="457200" indent="-457200">
              <a:buFont typeface="Calibri Light" charset="0"/>
              <a:buAutoNum type="arabicPeriod"/>
            </a:pPr>
            <a:r>
              <a:rPr lang="ru-RU" dirty="0">
                <a:latin typeface="Calibri" charset="0"/>
              </a:rPr>
              <a:t>Комбинированный = 1 + 2</a:t>
            </a:r>
          </a:p>
          <a:p>
            <a:pPr marL="457200" indent="-457200">
              <a:buFont typeface="Calibri Light" charset="0"/>
              <a:buAutoNum type="arabicPeriod"/>
            </a:pPr>
            <a:r>
              <a:rPr lang="ru-RU" dirty="0">
                <a:latin typeface="Calibri" charset="0"/>
              </a:rPr>
              <a:t>Получение реального сигнала за фиксированный промежуток времени</a:t>
            </a:r>
          </a:p>
          <a:p>
            <a:pPr marL="457200" indent="-457200">
              <a:buFont typeface="Calibri Light" charset="0"/>
              <a:buAutoNum type="arabicPeriod"/>
            </a:pPr>
            <a:r>
              <a:rPr lang="ru-RU" dirty="0">
                <a:latin typeface="Calibri" charset="0"/>
              </a:rPr>
              <a:t>Комбинированный = 1 + 4</a:t>
            </a:r>
          </a:p>
          <a:p>
            <a:pPr marL="457200" indent="-457200">
              <a:buFont typeface="Calibri Light" charset="0"/>
              <a:buAutoNum type="arabicPeriod"/>
            </a:pPr>
            <a:r>
              <a:rPr lang="ru-RU" dirty="0">
                <a:latin typeface="Calibri" charset="0"/>
              </a:rPr>
              <a:t>Уровень на входе приемника выше уровня </a:t>
            </a:r>
            <a:r>
              <a:rPr lang="en-US" dirty="0">
                <a:latin typeface="Calibri" charset="0"/>
              </a:rPr>
              <a:t>-82dBm,</a:t>
            </a:r>
            <a:r>
              <a:rPr lang="ru-RU" dirty="0">
                <a:latin typeface="Calibri" charset="0"/>
              </a:rPr>
              <a:t> но меньше -62</a:t>
            </a:r>
            <a:r>
              <a:rPr lang="en-US" dirty="0" err="1">
                <a:latin typeface="Calibri" charset="0"/>
              </a:rPr>
              <a:t>dBm</a:t>
            </a:r>
            <a:r>
              <a:rPr lang="ru-RU" dirty="0">
                <a:latin typeface="Calibri" charset="0"/>
              </a:rPr>
              <a:t>. + канал занят, если уровень больше -72</a:t>
            </a:r>
            <a:r>
              <a:rPr lang="en-US" dirty="0" err="1">
                <a:latin typeface="Calibri" charset="0"/>
              </a:rPr>
              <a:t>dBm</a:t>
            </a:r>
            <a:r>
              <a:rPr lang="en-US" dirty="0">
                <a:latin typeface="Calibri" charset="0"/>
              </a:rPr>
              <a:t> </a:t>
            </a:r>
            <a:r>
              <a:rPr lang="ru-RU" dirty="0">
                <a:latin typeface="Calibri" charset="0"/>
              </a:rPr>
              <a:t>и можно декодировать сигнал</a:t>
            </a:r>
            <a:endParaRPr lang="en-US" dirty="0">
              <a:latin typeface="Calibri" charset="0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https://wireless.wiki.kernel.org/en/users/documentation/acs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771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__</a:t>
            </a:r>
            <a:r>
              <a:rPr lang="en-US" dirty="0" err="1" smtClean="0"/>
              <a:t>init</a:t>
            </a:r>
            <a:r>
              <a:rPr lang="en-US" dirty="0" smtClean="0"/>
              <a:t>__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39530"/>
          </a:xfrm>
        </p:spPr>
        <p:txBody>
          <a:bodyPr/>
          <a:lstStyle/>
          <a:p>
            <a:r>
              <a:rPr lang="en-US" dirty="0" smtClean="0"/>
              <a:t>Created by: NCR Corporation/AT&amp;T</a:t>
            </a:r>
          </a:p>
          <a:p>
            <a:r>
              <a:rPr lang="en-US" dirty="0" smtClean="0"/>
              <a:t>Invention: 1991 (Wave LAN)</a:t>
            </a:r>
          </a:p>
          <a:p>
            <a:r>
              <a:rPr lang="en-US" dirty="0" smtClean="0"/>
              <a:t>Father:  Vic Hayes</a:t>
            </a:r>
          </a:p>
          <a:p>
            <a:r>
              <a:rPr lang="en-US" dirty="0" smtClean="0"/>
              <a:t>Name: taken from Hi-Fi</a:t>
            </a:r>
          </a:p>
          <a:p>
            <a:r>
              <a:rPr lang="en-US" dirty="0" smtClean="0"/>
              <a:t>Frequency: 2.4GHz UHF and 5GHz SHF</a:t>
            </a:r>
          </a:p>
          <a:p>
            <a:r>
              <a:rPr lang="en-US" dirty="0" smtClean="0"/>
              <a:t>Public release: 1997</a:t>
            </a:r>
          </a:p>
          <a:p>
            <a:r>
              <a:rPr lang="en-US" dirty="0" smtClean="0"/>
              <a:t>Maximum speed: 2Mbit/s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1715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802.11 XXX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7802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802.11 timeline</a:t>
            </a:r>
            <a:endParaRPr lang="ru-RU" dirty="0"/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idx="1"/>
          </p:nvPr>
        </p:nvPicPr>
        <p:blipFill>
          <a:blip r:embed="rId2"/>
          <a:srcRect t="-22924" b="-229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4306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802.11i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Security mechanisms for 802.11</a:t>
            </a:r>
          </a:p>
          <a:p>
            <a:r>
              <a:rPr lang="en-US" dirty="0" err="1" smtClean="0"/>
              <a:t>Auth</a:t>
            </a:r>
            <a:r>
              <a:rPr lang="en-US" dirty="0" smtClean="0"/>
              <a:t>, crypto</a:t>
            </a:r>
          </a:p>
          <a:p>
            <a:r>
              <a:rPr lang="en-US" dirty="0" smtClean="0"/>
              <a:t>Draft: 24 June 2004</a:t>
            </a:r>
          </a:p>
          <a:p>
            <a:r>
              <a:rPr lang="en-US" dirty="0" smtClean="0"/>
              <a:t>Released: IEEE 802.11-2007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P.S. </a:t>
            </a:r>
            <a:r>
              <a:rPr lang="en-US" dirty="0"/>
              <a:t>China </a:t>
            </a:r>
            <a:r>
              <a:rPr lang="en-US" dirty="0" smtClean="0"/>
              <a:t>has </a:t>
            </a:r>
            <a:r>
              <a:rPr lang="en-US" dirty="0"/>
              <a:t>WAPI </a:t>
            </a:r>
            <a:r>
              <a:rPr lang="en-US" dirty="0">
                <a:hlinkClick r:id="rId2"/>
              </a:rPr>
              <a:t>https://en.wikipedia.org/wiki/</a:t>
            </a:r>
            <a:r>
              <a:rPr lang="en-US" dirty="0" smtClean="0">
                <a:hlinkClick r:id="rId2"/>
              </a:rPr>
              <a:t>WLAN_Authentication_and_Privacy_Infrastructure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39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802.11e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err="1"/>
              <a:t>Wi-Fi</a:t>
            </a:r>
            <a:r>
              <a:rPr lang="ru-RU" b="1" dirty="0"/>
              <a:t> </a:t>
            </a:r>
            <a:r>
              <a:rPr lang="ru-RU" b="1" dirty="0" err="1"/>
              <a:t>Multimedia</a:t>
            </a:r>
            <a:r>
              <a:rPr lang="ru-RU" dirty="0"/>
              <a:t> (</a:t>
            </a:r>
            <a:r>
              <a:rPr lang="ru-RU" b="1" dirty="0"/>
              <a:t>WMM</a:t>
            </a:r>
            <a:r>
              <a:rPr lang="ru-RU" dirty="0"/>
              <a:t>)</a:t>
            </a:r>
            <a:r>
              <a:rPr lang="ru-RU" dirty="0" smtClean="0"/>
              <a:t>, </a:t>
            </a:r>
            <a:r>
              <a:rPr lang="ru-RU" b="1" dirty="0" err="1"/>
              <a:t>Wireless</a:t>
            </a:r>
            <a:r>
              <a:rPr lang="ru-RU" b="1" dirty="0"/>
              <a:t> </a:t>
            </a:r>
            <a:r>
              <a:rPr lang="ru-RU" b="1" dirty="0" err="1"/>
              <a:t>Multimedia</a:t>
            </a:r>
            <a:r>
              <a:rPr lang="ru-RU" b="1" dirty="0"/>
              <a:t> </a:t>
            </a:r>
            <a:r>
              <a:rPr lang="ru-RU" b="1" dirty="0" err="1"/>
              <a:t>Extensions</a:t>
            </a:r>
            <a:r>
              <a:rPr lang="ru-RU" dirty="0"/>
              <a:t> (</a:t>
            </a:r>
            <a:r>
              <a:rPr lang="ru-RU" b="1" dirty="0" smtClean="0"/>
              <a:t>WME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en-US" dirty="0" err="1" smtClean="0"/>
              <a:t>QoS</a:t>
            </a:r>
            <a:r>
              <a:rPr lang="en-US" dirty="0" smtClean="0"/>
              <a:t> for 802.11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5472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802.11d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802.11d - is </a:t>
            </a:r>
            <a:r>
              <a:rPr lang="en-US" dirty="0"/>
              <a:t>an amendment to the IEEE 802.11 specification that adds support for "additional regulatory </a:t>
            </a:r>
            <a:r>
              <a:rPr lang="en-US" dirty="0" smtClean="0"/>
              <a:t>domains".</a:t>
            </a:r>
          </a:p>
          <a:p>
            <a:pPr marL="0" indent="0">
              <a:buNone/>
            </a:pPr>
            <a:r>
              <a:rPr lang="en-US" dirty="0" smtClean="0"/>
              <a:t>Used to regulate:</a:t>
            </a:r>
          </a:p>
          <a:p>
            <a:r>
              <a:rPr lang="en-US" dirty="0"/>
              <a:t>Channelization</a:t>
            </a:r>
          </a:p>
          <a:p>
            <a:r>
              <a:rPr lang="en-US" dirty="0"/>
              <a:t>Hopping </a:t>
            </a:r>
            <a:r>
              <a:rPr lang="en-US" dirty="0" smtClean="0"/>
              <a:t>patterns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As of January 1, 2015, the U.S. Federal Communications Commission banned the use of 802.11d within the U.S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802.11d</a:t>
            </a:r>
            <a:endParaRPr lang="en-US" dirty="0"/>
          </a:p>
        </p:txBody>
      </p:sp>
      <p:pic>
        <p:nvPicPr>
          <p:cNvPr id="4" name="Content Placeholder 3" descr="Снимок экрана 2016-08-22 в 14.20.2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0" b="-3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13198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802.11d in the wild</a:t>
            </a:r>
            <a:endParaRPr lang="en-US" dirty="0"/>
          </a:p>
        </p:txBody>
      </p:sp>
      <p:pic>
        <p:nvPicPr>
          <p:cNvPr id="4" name="Content Placeholder 3" descr="Снимок экрана 2016-08-22 в 14.19.5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053" b="-430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10962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802</a:t>
            </a:r>
            <a:r>
              <a:rPr lang="en-US" dirty="0" smtClean="0"/>
              <a:t>.11d OSX fix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http://www.hub.ru/wiki/</a:t>
            </a:r>
            <a:r>
              <a:rPr lang="en-US" dirty="0" smtClean="0">
                <a:hlinkClick r:id="rId2"/>
              </a:rPr>
              <a:t>802.11d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https://github.com/0x90/osx-scripts/blob/master/</a:t>
            </a:r>
            <a:r>
              <a:rPr lang="en-US" dirty="0" smtClean="0">
                <a:hlinkClick r:id="rId3"/>
              </a:rPr>
              <a:t>wifi_cc.sh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12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2.4GHz, 5GHz?  …8(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914400" y="1600201"/>
            <a:ext cx="74041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802.11 </a:t>
            </a:r>
            <a:r>
              <a:rPr lang="en-US" sz="3200" dirty="0"/>
              <a:t>frequency ranges: 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900 MHz (802.11ah)</a:t>
            </a: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2.4 GHz (802.11b/g/n)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3.6 GHz (802.11y)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4.9 </a:t>
            </a:r>
            <a:r>
              <a:rPr lang="en-US" sz="3200" dirty="0"/>
              <a:t>GHz (802.11y) Public Safety </a:t>
            </a:r>
            <a:r>
              <a:rPr lang="en-US" sz="3200" dirty="0" smtClean="0"/>
              <a:t>WLAN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5 </a:t>
            </a:r>
            <a:r>
              <a:rPr lang="en-US" sz="3200" dirty="0"/>
              <a:t>GHz (802.11a/h/j/n/ac</a:t>
            </a:r>
            <a:r>
              <a:rPr lang="en-US" sz="3200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5.9 </a:t>
            </a:r>
            <a:r>
              <a:rPr lang="en-US" sz="3200" dirty="0"/>
              <a:t>GHz (802.11p</a:t>
            </a:r>
            <a:r>
              <a:rPr lang="en-US" sz="3200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60 </a:t>
            </a:r>
            <a:r>
              <a:rPr lang="en-US" sz="3200" dirty="0"/>
              <a:t>GHz (802.11ad)</a:t>
            </a:r>
          </a:p>
          <a:p>
            <a:pPr marL="285750" indent="-285750">
              <a:buFont typeface="Arial"/>
              <a:buChar char="•"/>
            </a:pP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556041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802.11y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3</a:t>
            </a:r>
            <a:r>
              <a:rPr lang="en-US" dirty="0" smtClean="0"/>
              <a:t>.</a:t>
            </a:r>
            <a:r>
              <a:rPr lang="ru-RU" dirty="0" smtClean="0"/>
              <a:t>65</a:t>
            </a:r>
            <a:r>
              <a:rPr lang="ru-RU" dirty="0"/>
              <a:t>-3</a:t>
            </a:r>
            <a:r>
              <a:rPr lang="en-US" dirty="0"/>
              <a:t>.</a:t>
            </a:r>
            <a:r>
              <a:rPr lang="ru-RU" dirty="0"/>
              <a:t>7</a:t>
            </a:r>
            <a:r>
              <a:rPr lang="en-US" dirty="0"/>
              <a:t>GHz, </a:t>
            </a:r>
            <a:r>
              <a:rPr lang="ru-RU" dirty="0"/>
              <a:t>54</a:t>
            </a:r>
            <a:r>
              <a:rPr lang="en-US" dirty="0"/>
              <a:t>Mbit</a:t>
            </a:r>
            <a:r>
              <a:rPr lang="ru-RU" dirty="0"/>
              <a:t>/</a:t>
            </a:r>
            <a:r>
              <a:rPr lang="en-US" dirty="0"/>
              <a:t>s,</a:t>
            </a:r>
            <a:r>
              <a:rPr lang="ru-RU" dirty="0"/>
              <a:t> </a:t>
            </a:r>
            <a:r>
              <a:rPr lang="en-US" dirty="0"/>
              <a:t>4.9 GHz. US only?  </a:t>
            </a:r>
            <a:r>
              <a:rPr lang="en-US" dirty="0" smtClean="0"/>
              <a:t>Public </a:t>
            </a:r>
            <a:r>
              <a:rPr lang="en-US" dirty="0"/>
              <a:t>Safety </a:t>
            </a:r>
            <a:r>
              <a:rPr lang="en-US" dirty="0" smtClean="0"/>
              <a:t>WLAN 50 </a:t>
            </a:r>
            <a:r>
              <a:rPr lang="en-US" dirty="0"/>
              <a:t>MHz of spectrum from 4940 MHz to 4990 MHz (WLAN channels 20–26) are in use by </a:t>
            </a:r>
            <a:r>
              <a:rPr lang="en-US" u="sng" dirty="0"/>
              <a:t>public safety entities in the </a:t>
            </a:r>
            <a:r>
              <a:rPr lang="en-US" u="sng" dirty="0" smtClean="0"/>
              <a:t>US</a:t>
            </a:r>
            <a:r>
              <a:rPr lang="en-US" dirty="0" smtClean="0"/>
              <a:t>. </a:t>
            </a:r>
            <a:r>
              <a:rPr lang="en-US" dirty="0"/>
              <a:t>Cisco 3202 4.9GHz Wireless Mobile Interface </a:t>
            </a:r>
            <a:r>
              <a:rPr lang="en-US" dirty="0" smtClean="0"/>
              <a:t>Card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5857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802.11 legacy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Date: June 1997</a:t>
            </a:r>
          </a:p>
          <a:p>
            <a:r>
              <a:rPr lang="en-US" dirty="0" smtClean="0"/>
              <a:t>Frequency:  2.4 GHz</a:t>
            </a:r>
          </a:p>
          <a:p>
            <a:r>
              <a:rPr lang="en-US" dirty="0" smtClean="0"/>
              <a:t>Bandwidth: 22 MHz</a:t>
            </a:r>
          </a:p>
          <a:p>
            <a:r>
              <a:rPr lang="en-US" dirty="0" smtClean="0"/>
              <a:t>Modulation: DSSS, FHSS</a:t>
            </a:r>
          </a:p>
          <a:p>
            <a:r>
              <a:rPr lang="en-US" dirty="0" smtClean="0"/>
              <a:t>Data rate: 1, 2 Mbit/s</a:t>
            </a:r>
          </a:p>
          <a:p>
            <a:r>
              <a:rPr lang="en-US" dirty="0" smtClean="0"/>
              <a:t>Range indoor: 20m</a:t>
            </a:r>
          </a:p>
          <a:p>
            <a:r>
              <a:rPr lang="en-US" dirty="0" smtClean="0"/>
              <a:t>Range outdoor: 100m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4380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802</a:t>
            </a:r>
            <a:r>
              <a:rPr lang="en-US" b="1" dirty="0"/>
              <a:t>.11p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5.9Ghz</a:t>
            </a:r>
            <a:r>
              <a:rPr lang="en-US" dirty="0"/>
              <a:t>, Wireless Access in Vehicular Environments (WAVE) 802.11p In Europe used as a basis for the ITS-G5 standard, supporting the </a:t>
            </a:r>
            <a:r>
              <a:rPr lang="en-US" u="sng" dirty="0" err="1"/>
              <a:t>GeoNetworking</a:t>
            </a:r>
            <a:r>
              <a:rPr lang="en-US" dirty="0"/>
              <a:t> </a:t>
            </a:r>
            <a:r>
              <a:rPr lang="en-US" dirty="0" smtClean="0"/>
              <a:t>vehicle2vehicle2infrastructure </a:t>
            </a:r>
            <a:r>
              <a:rPr lang="en-US" dirty="0"/>
              <a:t>communication. </a:t>
            </a:r>
            <a:endParaRPr lang="en-US" dirty="0" smtClean="0"/>
          </a:p>
          <a:p>
            <a:r>
              <a:rPr lang="en-US" u="sng" dirty="0" smtClean="0"/>
              <a:t>Intellectual </a:t>
            </a:r>
            <a:r>
              <a:rPr lang="en-US" u="sng" dirty="0"/>
              <a:t>Transport System</a:t>
            </a:r>
            <a:r>
              <a:rPr lang="en-US" dirty="0"/>
              <a:t>.  =^.^=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8237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802.11ad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60 </a:t>
            </a:r>
            <a:r>
              <a:rPr lang="en-US" u="sng" dirty="0" err="1"/>
              <a:t>GHz</a:t>
            </a:r>
            <a:r>
              <a:rPr lang="en-US" dirty="0" err="1"/>
              <a:t>,WiGig</a:t>
            </a:r>
            <a:r>
              <a:rPr lang="en-US" dirty="0"/>
              <a:t>. </a:t>
            </a:r>
            <a:r>
              <a:rPr lang="en-US" u="sng" dirty="0"/>
              <a:t>7Gbit/s, 10m, </a:t>
            </a:r>
            <a:r>
              <a:rPr lang="en-US" u="sng" dirty="0" err="1"/>
              <a:t>beamforming</a:t>
            </a:r>
            <a:r>
              <a:rPr lang="en-US" u="sng" dirty="0"/>
              <a:t>,</a:t>
            </a:r>
            <a:r>
              <a:rPr lang="en-US" dirty="0"/>
              <a:t> wireless </a:t>
            </a:r>
            <a:r>
              <a:rPr lang="en-US" dirty="0" smtClean="0"/>
              <a:t>display/HDMI, </a:t>
            </a:r>
            <a:r>
              <a:rPr lang="en-US" dirty="0"/>
              <a:t>uncompressed video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561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802.11ah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900 </a:t>
            </a:r>
            <a:r>
              <a:rPr lang="en-US" dirty="0"/>
              <a:t>MHz operates in sub-gigahertz unlicensed bands.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0464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802.11s = mesh</a:t>
            </a:r>
            <a:endParaRPr lang="ru-RU" dirty="0"/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idx="1"/>
          </p:nvPr>
        </p:nvPicPr>
        <p:blipFill>
          <a:blip r:embed="rId2"/>
          <a:srcRect l="-36086" r="-36086"/>
          <a:stretch>
            <a:fillRect/>
          </a:stretch>
        </p:blipFill>
        <p:spPr>
          <a:xfrm>
            <a:off x="0" y="1348757"/>
            <a:ext cx="8686800" cy="4777406"/>
          </a:xfrm>
        </p:spPr>
      </p:pic>
    </p:spTree>
    <p:extLst>
      <p:ext uri="{BB962C8B-B14F-4D97-AF65-F5344CB8AC3E}">
        <p14:creationId xmlns:p14="http://schemas.microsoft.com/office/powerpoint/2010/main" val="3639996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many more</a:t>
            </a:r>
            <a:endParaRPr lang="ru-RU" dirty="0"/>
          </a:p>
        </p:txBody>
      </p:sp>
      <p:pic>
        <p:nvPicPr>
          <p:cNvPr id="4" name="Содержимое 3" descr="Снимок экрана 2014-10-03 в 15.32.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16" r="-5716"/>
          <a:stretch>
            <a:fillRect/>
          </a:stretch>
        </p:blipFill>
        <p:spPr>
          <a:xfrm>
            <a:off x="0" y="1283529"/>
            <a:ext cx="9227486" cy="5393548"/>
          </a:xfrm>
        </p:spPr>
      </p:pic>
    </p:spTree>
    <p:extLst>
      <p:ext uri="{BB962C8B-B14F-4D97-AF65-F5344CB8AC3E}">
        <p14:creationId xmlns:p14="http://schemas.microsoft.com/office/powerpoint/2010/main" val="398874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ANTENNA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6727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4641" y="1100139"/>
            <a:ext cx="2350294" cy="4702175"/>
          </a:xfrm>
        </p:spPr>
      </p:pic>
      <p:sp>
        <p:nvSpPr>
          <p:cNvPr id="205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latin typeface="Calibri Light" charset="0"/>
              </a:rPr>
              <a:t> </a:t>
            </a:r>
            <a:endParaRPr lang="en-US">
              <a:latin typeface="Calibri Light" charset="0"/>
            </a:endParaRPr>
          </a:p>
        </p:txBody>
      </p:sp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5578078" y="2481264"/>
            <a:ext cx="3565922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9pPr>
          </a:lstStyle>
          <a:p>
            <a:pPr eaLnBrk="1" hangingPunct="1"/>
            <a:r>
              <a:rPr lang="en-US" sz="12000" b="1"/>
              <a:t>= </a:t>
            </a:r>
          </a:p>
        </p:txBody>
      </p:sp>
      <p:pic>
        <p:nvPicPr>
          <p:cNvPr id="2053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366" y="1668463"/>
            <a:ext cx="2513409" cy="335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4" name="TextBox 7"/>
          <p:cNvSpPr txBox="1">
            <a:spLocks noChangeArrowheads="1"/>
          </p:cNvSpPr>
          <p:nvPr/>
        </p:nvSpPr>
        <p:spPr bwMode="auto">
          <a:xfrm>
            <a:off x="3236119" y="2481264"/>
            <a:ext cx="939404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9pPr>
          </a:lstStyle>
          <a:p>
            <a:pPr eaLnBrk="1" hangingPunct="1"/>
            <a:r>
              <a:rPr lang="ru-RU" sz="12000" b="1"/>
              <a:t>+</a:t>
            </a:r>
            <a:endParaRPr lang="en-US" sz="12000" b="1"/>
          </a:p>
        </p:txBody>
      </p:sp>
      <p:sp>
        <p:nvSpPr>
          <p:cNvPr id="2055" name="TextBox 8"/>
          <p:cNvSpPr txBox="1">
            <a:spLocks noChangeArrowheads="1"/>
          </p:cNvSpPr>
          <p:nvPr/>
        </p:nvSpPr>
        <p:spPr bwMode="auto">
          <a:xfrm>
            <a:off x="6738938" y="1962150"/>
            <a:ext cx="1459706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9pPr>
          </a:lstStyle>
          <a:p>
            <a:pPr eaLnBrk="1" hangingPunct="1"/>
            <a:r>
              <a:rPr lang="en-US" sz="20000" b="1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80481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198438"/>
            <a:ext cx="74295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>
                <a:latin typeface="Calibri Light" charset="0"/>
              </a:rPr>
              <a:t>Основные характеристики антенн</a:t>
            </a:r>
            <a:endParaRPr lang="en-US" sz="4000">
              <a:latin typeface="Calibri Light" charset="0"/>
            </a:endParaRPr>
          </a:p>
        </p:txBody>
      </p:sp>
      <p:pic>
        <p:nvPicPr>
          <p:cNvPr id="307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11" r="-3311"/>
          <a:stretch>
            <a:fillRect/>
          </a:stretch>
        </p:blipFill>
        <p:spPr>
          <a:xfrm>
            <a:off x="1892300" y="808038"/>
            <a:ext cx="5638800" cy="5414225"/>
          </a:xfrm>
        </p:spPr>
      </p:pic>
    </p:spTree>
    <p:extLst>
      <p:ext uri="{BB962C8B-B14F-4D97-AF65-F5344CB8AC3E}">
        <p14:creationId xmlns:p14="http://schemas.microsoft.com/office/powerpoint/2010/main" val="2612851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>
                <a:latin typeface="Calibri Light" charset="0"/>
              </a:rPr>
              <a:t>Основные Виды антенн в сетях </a:t>
            </a:r>
            <a:r>
              <a:rPr lang="en-US">
                <a:latin typeface="Calibri Light" charset="0"/>
              </a:rPr>
              <a:t>WiFI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838200" y="1778000"/>
            <a:ext cx="7721600" cy="3835400"/>
          </a:xfrm>
        </p:spPr>
        <p:txBody>
          <a:bodyPr>
            <a:normAutofit/>
          </a:bodyPr>
          <a:lstStyle/>
          <a:p>
            <a:r>
              <a:rPr lang="ru-RU" dirty="0">
                <a:latin typeface="Calibri" charset="0"/>
              </a:rPr>
              <a:t>Штыревые / всенаправленные</a:t>
            </a:r>
            <a:r>
              <a:rPr lang="en-US" dirty="0">
                <a:latin typeface="Calibri" charset="0"/>
              </a:rPr>
              <a:t> –</a:t>
            </a:r>
            <a:r>
              <a:rPr lang="ru-RU" dirty="0">
                <a:latin typeface="Calibri" charset="0"/>
              </a:rPr>
              <a:t> спиральные</a:t>
            </a:r>
          </a:p>
          <a:p>
            <a:r>
              <a:rPr lang="ru-RU" dirty="0">
                <a:latin typeface="Calibri" charset="0"/>
              </a:rPr>
              <a:t>Волновой канал – Уда-Яги</a:t>
            </a:r>
            <a:endParaRPr lang="en-US" dirty="0">
              <a:latin typeface="Calibri" charset="0"/>
            </a:endParaRPr>
          </a:p>
          <a:p>
            <a:r>
              <a:rPr lang="ru-RU" dirty="0">
                <a:latin typeface="Calibri" charset="0"/>
              </a:rPr>
              <a:t>Панельные – </a:t>
            </a:r>
            <a:r>
              <a:rPr lang="ru-RU" dirty="0" err="1">
                <a:latin typeface="Calibri" charset="0"/>
              </a:rPr>
              <a:t>патч</a:t>
            </a:r>
            <a:r>
              <a:rPr lang="ru-RU" dirty="0">
                <a:latin typeface="Calibri" charset="0"/>
              </a:rPr>
              <a:t>-антенны</a:t>
            </a:r>
          </a:p>
          <a:p>
            <a:r>
              <a:rPr lang="ru-RU" dirty="0">
                <a:latin typeface="Calibri" charset="0"/>
              </a:rPr>
              <a:t>Параболические – зеркальные</a:t>
            </a:r>
            <a:endParaRPr lang="en-US" dirty="0">
              <a:latin typeface="Calibri" charset="0"/>
            </a:endParaRPr>
          </a:p>
          <a:p>
            <a:r>
              <a:rPr lang="ru-RU" dirty="0">
                <a:latin typeface="Calibri" charset="0"/>
              </a:rPr>
              <a:t>Секторные – волноводно-щелевые</a:t>
            </a:r>
          </a:p>
          <a:p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703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922" y="92076"/>
            <a:ext cx="7429500" cy="6651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>
                <a:latin typeface="Calibri Light" charset="0"/>
              </a:rPr>
              <a:t>Спиральные антенны</a:t>
            </a:r>
            <a:endParaRPr lang="en-US" sz="4000">
              <a:latin typeface="Calibri Light" charset="0"/>
            </a:endParaRPr>
          </a:p>
        </p:txBody>
      </p:sp>
      <p:pic>
        <p:nvPicPr>
          <p:cNvPr id="512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544" y="757238"/>
            <a:ext cx="5860256" cy="583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3670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802.11a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Date: September 1999</a:t>
            </a:r>
          </a:p>
          <a:p>
            <a:r>
              <a:rPr lang="en-US" dirty="0" smtClean="0"/>
              <a:t>Frequency:  5, 3.7 GHz</a:t>
            </a:r>
          </a:p>
          <a:p>
            <a:r>
              <a:rPr lang="en-US" dirty="0"/>
              <a:t>Modulation: </a:t>
            </a:r>
            <a:r>
              <a:rPr lang="en-US" dirty="0" smtClean="0"/>
              <a:t>OFDM</a:t>
            </a:r>
          </a:p>
          <a:p>
            <a:r>
              <a:rPr lang="en-US" dirty="0" smtClean="0"/>
              <a:t>Bandwidth: 20 MHz</a:t>
            </a:r>
          </a:p>
          <a:p>
            <a:r>
              <a:rPr lang="en-US" dirty="0" smtClean="0"/>
              <a:t>Speed: 6, 9, 12, 18, 24, 36, 48, 54 Mbit/s</a:t>
            </a:r>
          </a:p>
          <a:p>
            <a:r>
              <a:rPr lang="en-US" dirty="0" smtClean="0"/>
              <a:t>Range indoor: 35m</a:t>
            </a:r>
          </a:p>
          <a:p>
            <a:r>
              <a:rPr lang="en-US" dirty="0" smtClean="0"/>
              <a:t>Range outdoor: 120m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1848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922" y="92076"/>
            <a:ext cx="7429500" cy="6651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>
                <a:latin typeface="Calibri Light" charset="0"/>
              </a:rPr>
              <a:t>Спиральные антенны</a:t>
            </a:r>
            <a:endParaRPr lang="en-US" sz="4000">
              <a:latin typeface="Calibri Light" charset="0"/>
            </a:endParaRPr>
          </a:p>
        </p:txBody>
      </p:sp>
      <p:pic>
        <p:nvPicPr>
          <p:cNvPr id="614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80" b="-16680"/>
          <a:stretch>
            <a:fillRect/>
          </a:stretch>
        </p:blipFill>
        <p:spPr>
          <a:xfrm>
            <a:off x="679847" y="1317625"/>
            <a:ext cx="7867650" cy="4313238"/>
          </a:xfrm>
        </p:spPr>
      </p:pic>
    </p:spTree>
    <p:extLst>
      <p:ext uri="{BB962C8B-B14F-4D97-AF65-F5344CB8AC3E}">
        <p14:creationId xmlns:p14="http://schemas.microsoft.com/office/powerpoint/2010/main" val="163628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856060" y="228600"/>
            <a:ext cx="7429500" cy="711200"/>
          </a:xfrm>
        </p:spPr>
        <p:txBody>
          <a:bodyPr>
            <a:normAutofit fontScale="90000"/>
          </a:bodyPr>
          <a:lstStyle/>
          <a:p>
            <a:pPr algn="ctr"/>
            <a:r>
              <a:rPr lang="ru-RU">
                <a:latin typeface="Calibri Light" charset="0"/>
              </a:rPr>
              <a:t>Волновой канал</a:t>
            </a:r>
            <a:endParaRPr lang="en-US">
              <a:latin typeface="Calibri Light" charset="0"/>
            </a:endParaRPr>
          </a:p>
        </p:txBody>
      </p:sp>
      <p:pic>
        <p:nvPicPr>
          <p:cNvPr id="717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260" y="871538"/>
            <a:ext cx="4730353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10" y="2765426"/>
            <a:ext cx="3319463" cy="344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4657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856060" y="228600"/>
            <a:ext cx="7429500" cy="711200"/>
          </a:xfrm>
        </p:spPr>
        <p:txBody>
          <a:bodyPr>
            <a:normAutofit fontScale="90000"/>
          </a:bodyPr>
          <a:lstStyle/>
          <a:p>
            <a:pPr algn="ctr"/>
            <a:r>
              <a:rPr lang="ru-RU">
                <a:latin typeface="Calibri Light" charset="0"/>
              </a:rPr>
              <a:t>Волновой канал</a:t>
            </a:r>
            <a:endParaRPr lang="en-US">
              <a:latin typeface="Calibri Light" charset="0"/>
            </a:endParaRPr>
          </a:p>
        </p:txBody>
      </p:sp>
      <p:pic>
        <p:nvPicPr>
          <p:cNvPr id="819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64" b="-16664"/>
          <a:stretch>
            <a:fillRect/>
          </a:stretch>
        </p:blipFill>
        <p:spPr>
          <a:xfrm>
            <a:off x="1879600" y="44549"/>
            <a:ext cx="4799807" cy="6551515"/>
          </a:xfrm>
        </p:spPr>
      </p:pic>
    </p:spTree>
    <p:extLst>
      <p:ext uri="{BB962C8B-B14F-4D97-AF65-F5344CB8AC3E}">
        <p14:creationId xmlns:p14="http://schemas.microsoft.com/office/powerpoint/2010/main" val="2889953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19126"/>
            <a:ext cx="7429500" cy="6508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>
                <a:latin typeface="Calibri Light" charset="0"/>
              </a:rPr>
              <a:t>Патч антенны</a:t>
            </a:r>
            <a:endParaRPr lang="en-US" sz="4000">
              <a:latin typeface="Calibri Light" charset="0"/>
            </a:endParaRPr>
          </a:p>
        </p:txBody>
      </p:sp>
      <p:pic>
        <p:nvPicPr>
          <p:cNvPr id="9219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42" b="-16642"/>
          <a:stretch>
            <a:fillRect/>
          </a:stretch>
        </p:blipFill>
        <p:spPr>
          <a:xfrm>
            <a:off x="482599" y="965201"/>
            <a:ext cx="4211619" cy="5613399"/>
          </a:xfrm>
        </p:spPr>
      </p:pic>
      <p:pic>
        <p:nvPicPr>
          <p:cNvPr id="922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0" t="5740" r="7085" b="11667"/>
          <a:stretch>
            <a:fillRect/>
          </a:stretch>
        </p:blipFill>
        <p:spPr bwMode="auto">
          <a:xfrm>
            <a:off x="5155010" y="1539876"/>
            <a:ext cx="3574256" cy="425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6439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19126"/>
            <a:ext cx="7429500" cy="65087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>
                <a:latin typeface="Calibri Light" charset="0"/>
              </a:rPr>
              <a:t>Патч антенны</a:t>
            </a:r>
            <a:endParaRPr lang="en-US" sz="4000">
              <a:latin typeface="Calibri Light" charset="0"/>
            </a:endParaRPr>
          </a:p>
        </p:txBody>
      </p:sp>
      <p:pic>
        <p:nvPicPr>
          <p:cNvPr id="10243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69" b="-16669"/>
          <a:stretch>
            <a:fillRect/>
          </a:stretch>
        </p:blipFill>
        <p:spPr>
          <a:xfrm>
            <a:off x="1847850" y="1181100"/>
            <a:ext cx="5249466" cy="5473700"/>
          </a:xfrm>
        </p:spPr>
      </p:pic>
    </p:spTree>
    <p:extLst>
      <p:ext uri="{BB962C8B-B14F-4D97-AF65-F5344CB8AC3E}">
        <p14:creationId xmlns:p14="http://schemas.microsoft.com/office/powerpoint/2010/main" val="869807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856060" y="619125"/>
            <a:ext cx="7429500" cy="871538"/>
          </a:xfrm>
        </p:spPr>
        <p:txBody>
          <a:bodyPr/>
          <a:lstStyle/>
          <a:p>
            <a:pPr algn="ctr"/>
            <a:r>
              <a:rPr lang="ru-RU">
                <a:latin typeface="Calibri Light" charset="0"/>
              </a:rPr>
              <a:t>Зеркальные Антенны</a:t>
            </a:r>
            <a:endParaRPr lang="en-US">
              <a:latin typeface="Calibri Light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200" b="-21200"/>
          <a:stretch>
            <a:fillRect/>
          </a:stretch>
        </p:blipFill>
        <p:spPr>
          <a:xfrm>
            <a:off x="1257300" y="781997"/>
            <a:ext cx="6527800" cy="617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55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856060" y="238125"/>
            <a:ext cx="7429500" cy="871538"/>
          </a:xfrm>
        </p:spPr>
        <p:txBody>
          <a:bodyPr/>
          <a:lstStyle/>
          <a:p>
            <a:pPr algn="ctr"/>
            <a:r>
              <a:rPr lang="ru-RU">
                <a:latin typeface="Calibri Light" charset="0"/>
              </a:rPr>
              <a:t>Зеркальные Антенны</a:t>
            </a:r>
            <a:endParaRPr lang="en-US">
              <a:latin typeface="Calibri Light" charset="0"/>
            </a:endParaRPr>
          </a:p>
        </p:txBody>
      </p:sp>
      <p:pic>
        <p:nvPicPr>
          <p:cNvPr id="12291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73" b="-16673"/>
          <a:stretch>
            <a:fillRect/>
          </a:stretch>
        </p:blipFill>
        <p:spPr>
          <a:xfrm>
            <a:off x="1002507" y="947738"/>
            <a:ext cx="7136606" cy="5588000"/>
          </a:xfrm>
        </p:spPr>
      </p:pic>
    </p:spTree>
    <p:extLst>
      <p:ext uri="{BB962C8B-B14F-4D97-AF65-F5344CB8AC3E}">
        <p14:creationId xmlns:p14="http://schemas.microsoft.com/office/powerpoint/2010/main" val="4165441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56060" y="365126"/>
            <a:ext cx="7429500" cy="701675"/>
          </a:xfrm>
        </p:spPr>
        <p:txBody>
          <a:bodyPr>
            <a:normAutofit fontScale="90000"/>
          </a:bodyPr>
          <a:lstStyle/>
          <a:p>
            <a:pPr algn="ctr"/>
            <a:r>
              <a:rPr lang="ru-RU">
                <a:latin typeface="Calibri Light" charset="0"/>
              </a:rPr>
              <a:t>Волноводно-щелевые Антенны</a:t>
            </a:r>
            <a:endParaRPr lang="en-US">
              <a:latin typeface="Calibri Light" charset="0"/>
            </a:endParaRPr>
          </a:p>
        </p:txBody>
      </p:sp>
      <p:pic>
        <p:nvPicPr>
          <p:cNvPr id="1331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6" r="37270"/>
          <a:stretch>
            <a:fillRect/>
          </a:stretch>
        </p:blipFill>
        <p:spPr>
          <a:xfrm>
            <a:off x="1625601" y="1070167"/>
            <a:ext cx="1670050" cy="5117908"/>
          </a:xfrm>
        </p:spPr>
      </p:pic>
      <p:pic>
        <p:nvPicPr>
          <p:cNvPr id="1331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047" y="1270000"/>
            <a:ext cx="2768203" cy="491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5421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856060" y="365126"/>
            <a:ext cx="7429500" cy="701675"/>
          </a:xfrm>
        </p:spPr>
        <p:txBody>
          <a:bodyPr>
            <a:normAutofit fontScale="90000"/>
          </a:bodyPr>
          <a:lstStyle/>
          <a:p>
            <a:pPr algn="ctr"/>
            <a:r>
              <a:rPr lang="ru-RU">
                <a:latin typeface="Calibri Light" charset="0"/>
              </a:rPr>
              <a:t>Волноводно-щелевые Антенны</a:t>
            </a:r>
            <a:endParaRPr lang="en-US">
              <a:latin typeface="Calibri Light" charset="0"/>
            </a:endParaRPr>
          </a:p>
        </p:txBody>
      </p:sp>
      <p:pic>
        <p:nvPicPr>
          <p:cNvPr id="14339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9350" y="920751"/>
            <a:ext cx="4425554" cy="2828925"/>
          </a:xfrm>
        </p:spPr>
      </p:pic>
      <p:pic>
        <p:nvPicPr>
          <p:cNvPr id="1434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194" y="3749676"/>
            <a:ext cx="4639866" cy="297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48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24063" y="144463"/>
            <a:ext cx="4827985" cy="3217862"/>
          </a:xfrm>
        </p:spPr>
      </p:pic>
      <p:pic>
        <p:nvPicPr>
          <p:cNvPr id="15363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3454400"/>
            <a:ext cx="4813697" cy="320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3578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802.11b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Date: September 1999</a:t>
            </a:r>
          </a:p>
          <a:p>
            <a:r>
              <a:rPr lang="en-US" dirty="0" smtClean="0"/>
              <a:t>Frequency:  2.4 GHz</a:t>
            </a:r>
          </a:p>
          <a:p>
            <a:r>
              <a:rPr lang="en-US" dirty="0"/>
              <a:t>Modulation: </a:t>
            </a:r>
            <a:r>
              <a:rPr lang="en-US" dirty="0" smtClean="0"/>
              <a:t>DSSS</a:t>
            </a:r>
          </a:p>
          <a:p>
            <a:r>
              <a:rPr lang="en-US" dirty="0" smtClean="0"/>
              <a:t>Bandwidth: 22 MHz</a:t>
            </a:r>
          </a:p>
          <a:p>
            <a:r>
              <a:rPr lang="en-US" dirty="0" smtClean="0"/>
              <a:t>Speed: 1, 2, 5.5, 11 Mbit/s</a:t>
            </a:r>
          </a:p>
          <a:p>
            <a:r>
              <a:rPr lang="en-US" dirty="0" smtClean="0"/>
              <a:t>Range indoor: 35m</a:t>
            </a:r>
          </a:p>
          <a:p>
            <a:r>
              <a:rPr lang="en-US" dirty="0" smtClean="0"/>
              <a:t>Range outdoor: 140m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8081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203" y="76200"/>
            <a:ext cx="4966097" cy="330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203" y="3479800"/>
            <a:ext cx="4966097" cy="330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556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894160" y="1905000"/>
            <a:ext cx="7429500" cy="1479550"/>
          </a:xfrm>
        </p:spPr>
        <p:txBody>
          <a:bodyPr/>
          <a:lstStyle/>
          <a:p>
            <a:pPr algn="ctr"/>
            <a:r>
              <a:rPr lang="en-US" dirty="0" smtClean="0">
                <a:latin typeface="Calibri Light" charset="0"/>
              </a:rPr>
              <a:t>HARDWARE</a:t>
            </a:r>
            <a:endParaRPr lang="en-US" dirty="0">
              <a:latin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753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.:MODES:.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STA/Managed– station operating</a:t>
            </a:r>
          </a:p>
          <a:p>
            <a:r>
              <a:rPr lang="en-US" dirty="0" smtClean="0"/>
              <a:t>AP/Master – access point</a:t>
            </a:r>
          </a:p>
          <a:p>
            <a:r>
              <a:rPr lang="en-US" dirty="0" smtClean="0"/>
              <a:t>MON – passive monitor  channel</a:t>
            </a:r>
          </a:p>
          <a:p>
            <a:r>
              <a:rPr lang="en-US" dirty="0" smtClean="0"/>
              <a:t>INJMON – </a:t>
            </a:r>
            <a:r>
              <a:rPr lang="en-US" dirty="0" err="1" smtClean="0"/>
              <a:t>monitor+injection</a:t>
            </a:r>
            <a:r>
              <a:rPr lang="en-US" dirty="0" smtClean="0"/>
              <a:t> (mac80211)</a:t>
            </a:r>
          </a:p>
          <a:p>
            <a:r>
              <a:rPr lang="en-US" dirty="0" err="1" smtClean="0"/>
              <a:t>AdHoc</a:t>
            </a:r>
            <a:r>
              <a:rPr lang="en-US" smtClean="0"/>
              <a:t>/IBSS </a:t>
            </a:r>
            <a:r>
              <a:rPr lang="en-US" dirty="0" smtClean="0"/>
              <a:t>– computers without AP</a:t>
            </a:r>
          </a:p>
          <a:p>
            <a:r>
              <a:rPr lang="en-US" dirty="0" smtClean="0"/>
              <a:t>WDS – static WDS</a:t>
            </a:r>
          </a:p>
          <a:p>
            <a:r>
              <a:rPr lang="en-US" dirty="0" smtClean="0"/>
              <a:t>Mesh – many to many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9915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TP</a:t>
            </a:r>
            <a:r>
              <a:rPr lang="en-US" dirty="0"/>
              <a:t>-Link TL-WN722N </a:t>
            </a:r>
            <a:r>
              <a:rPr lang="en-US" dirty="0" smtClean="0"/>
              <a:t>Atheros </a:t>
            </a:r>
            <a:r>
              <a:rPr lang="en-US" dirty="0"/>
              <a:t>AR9271 (2.4 GHz) 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Alfa </a:t>
            </a:r>
            <a:r>
              <a:rPr lang="en-US" dirty="0" smtClean="0"/>
              <a:t>AWUS036H RTL8187L </a:t>
            </a:r>
            <a:r>
              <a:rPr lang="en-US" dirty="0"/>
              <a:t>(2.4 GHz) </a:t>
            </a:r>
          </a:p>
          <a:p>
            <a:r>
              <a:rPr lang="en-US" dirty="0"/>
              <a:t>Alfa AWUS036NHA (2.4G GHz) long range</a:t>
            </a:r>
          </a:p>
          <a:p>
            <a:r>
              <a:rPr lang="en-US" dirty="0"/>
              <a:t>Alfa AWUS051NH </a:t>
            </a:r>
            <a:r>
              <a:rPr lang="en-US" dirty="0" smtClean="0"/>
              <a:t>(2.4 </a:t>
            </a:r>
            <a:r>
              <a:rPr lang="en-US" dirty="0"/>
              <a:t>&amp; 5 GHz) long range </a:t>
            </a:r>
            <a:endParaRPr lang="en-US" dirty="0" smtClean="0"/>
          </a:p>
          <a:p>
            <a:r>
              <a:rPr lang="en-US" dirty="0" err="1" smtClean="0"/>
              <a:t>Ralink</a:t>
            </a:r>
            <a:r>
              <a:rPr lang="en-US" dirty="0" smtClean="0"/>
              <a:t> 3070 based cards (</a:t>
            </a:r>
            <a:r>
              <a:rPr lang="en-US" dirty="0" err="1" smtClean="0"/>
              <a:t>MediaTek</a:t>
            </a:r>
            <a:r>
              <a:rPr lang="en-US" dirty="0" smtClean="0"/>
              <a:t> now)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Any MAC80211</a:t>
            </a:r>
            <a:r>
              <a:rPr lang="en-US" dirty="0" smtClean="0"/>
              <a:t> can be used!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3327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POWER DREAMS?</a:t>
            </a:r>
            <a:endParaRPr lang="ru-RU" dirty="0"/>
          </a:p>
        </p:txBody>
      </p:sp>
      <p:pic>
        <p:nvPicPr>
          <p:cNvPr id="4" name="Содержимое 3" descr="simpsons-max-power-75488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190" r="-681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79801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GOOD OLD TYMES….GO TO BOLIVIA!</a:t>
            </a:r>
            <a:endParaRPr lang="ru-RU" dirty="0"/>
          </a:p>
        </p:txBody>
      </p:sp>
      <p:pic>
        <p:nvPicPr>
          <p:cNvPr id="4" name="Содержимое 3" descr="1024px-Flag_of_Bolivia_(state).sv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9" b="96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8794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HACKER = NO </a:t>
            </a:r>
            <a:r>
              <a:rPr lang="en-US" dirty="0" smtClean="0"/>
              <a:t>LIMITS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# </a:t>
            </a:r>
            <a:r>
              <a:rPr lang="en-US" dirty="0" err="1" smtClean="0"/>
              <a:t>ifconfig</a:t>
            </a:r>
            <a:r>
              <a:rPr lang="en-US" dirty="0" smtClean="0"/>
              <a:t> </a:t>
            </a:r>
            <a:r>
              <a:rPr lang="en-US" dirty="0"/>
              <a:t>wlan0 down</a:t>
            </a:r>
          </a:p>
          <a:p>
            <a:pPr marL="0" indent="0">
              <a:buNone/>
            </a:pPr>
            <a:r>
              <a:rPr lang="en-US" dirty="0" smtClean="0"/>
              <a:t># </a:t>
            </a:r>
            <a:r>
              <a:rPr lang="en-US" dirty="0" err="1" smtClean="0"/>
              <a:t>iw</a:t>
            </a:r>
            <a:r>
              <a:rPr lang="en-US" dirty="0" smtClean="0"/>
              <a:t> </a:t>
            </a:r>
            <a:r>
              <a:rPr lang="en-US" dirty="0" err="1"/>
              <a:t>reg</a:t>
            </a:r>
            <a:r>
              <a:rPr lang="en-US" dirty="0"/>
              <a:t> set </a:t>
            </a:r>
            <a:r>
              <a:rPr lang="en-US" strike="sngStrike" dirty="0" smtClean="0"/>
              <a:t>BO</a:t>
            </a:r>
            <a:r>
              <a:rPr lang="en-US" dirty="0" smtClean="0"/>
              <a:t> BZ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# </a:t>
            </a:r>
            <a:r>
              <a:rPr lang="en-US" dirty="0" err="1" smtClean="0"/>
              <a:t>ifconfig</a:t>
            </a:r>
            <a:r>
              <a:rPr lang="en-US" dirty="0" smtClean="0"/>
              <a:t> </a:t>
            </a:r>
            <a:r>
              <a:rPr lang="en-US" dirty="0"/>
              <a:t>wlan0 up</a:t>
            </a:r>
          </a:p>
          <a:p>
            <a:pPr marL="0" indent="0">
              <a:buNone/>
            </a:pPr>
            <a:r>
              <a:rPr lang="en-US" dirty="0" smtClean="0"/>
              <a:t># </a:t>
            </a:r>
            <a:r>
              <a:rPr lang="en-US" dirty="0" err="1" smtClean="0"/>
              <a:t>iwconfig</a:t>
            </a:r>
            <a:r>
              <a:rPr lang="en-US" dirty="0" smtClean="0"/>
              <a:t> </a:t>
            </a:r>
            <a:r>
              <a:rPr lang="en-US" dirty="0"/>
              <a:t>wlan0 channel 13</a:t>
            </a:r>
          </a:p>
          <a:p>
            <a:pPr marL="0" indent="0">
              <a:buNone/>
            </a:pPr>
            <a:r>
              <a:rPr lang="en-US" dirty="0" smtClean="0"/>
              <a:t># </a:t>
            </a:r>
            <a:r>
              <a:rPr lang="en-US" dirty="0" err="1" smtClean="0"/>
              <a:t>iwconfig</a:t>
            </a:r>
            <a:r>
              <a:rPr lang="en-US" dirty="0" smtClean="0"/>
              <a:t> </a:t>
            </a:r>
            <a:r>
              <a:rPr lang="en-US" dirty="0"/>
              <a:t>wlan0 </a:t>
            </a:r>
            <a:r>
              <a:rPr lang="en-US" dirty="0" err="1"/>
              <a:t>txpower</a:t>
            </a:r>
            <a:r>
              <a:rPr lang="en-US" dirty="0"/>
              <a:t> </a:t>
            </a:r>
            <a:r>
              <a:rPr lang="en-US" dirty="0" smtClean="0"/>
              <a:t>30</a:t>
            </a:r>
          </a:p>
          <a:p>
            <a:pPr marL="0" indent="0">
              <a:buNone/>
            </a:pPr>
            <a:r>
              <a:rPr lang="en-US" dirty="0" smtClean="0"/>
              <a:t>or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# </a:t>
            </a:r>
            <a:r>
              <a:rPr lang="en-US" dirty="0" err="1" smtClean="0"/>
              <a:t>iw</a:t>
            </a:r>
            <a:r>
              <a:rPr lang="en-US" dirty="0" smtClean="0"/>
              <a:t> </a:t>
            </a:r>
            <a:r>
              <a:rPr lang="en-US" dirty="0" err="1"/>
              <a:t>phy</a:t>
            </a:r>
            <a:r>
              <a:rPr lang="en-US" dirty="0"/>
              <a:t> wlan0 set </a:t>
            </a:r>
            <a:r>
              <a:rPr lang="en-US" dirty="0" err="1"/>
              <a:t>txpower</a:t>
            </a:r>
            <a:r>
              <a:rPr lang="en-US" dirty="0"/>
              <a:t> fixed 30mBm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0553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Patch wireless-database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Patch CRDA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PROFIT!!!!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https://github.com/0x90/kali-scripts/blob/master/</a:t>
            </a:r>
            <a:r>
              <a:rPr lang="en-US" dirty="0" smtClean="0">
                <a:hlinkClick r:id="rId2"/>
              </a:rPr>
              <a:t>wireless.sh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092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894160" y="1905000"/>
            <a:ext cx="7429500" cy="1479550"/>
          </a:xfrm>
        </p:spPr>
        <p:txBody>
          <a:bodyPr/>
          <a:lstStyle/>
          <a:p>
            <a:pPr algn="ctr"/>
            <a:r>
              <a:rPr lang="en-US" dirty="0" smtClean="0">
                <a:latin typeface="Calibri Light" charset="0"/>
              </a:rPr>
              <a:t>802.11 OSI</a:t>
            </a:r>
            <a:endParaRPr lang="en-US" dirty="0">
              <a:latin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059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802.11 layer in OSI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1695" r="-416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81529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802.11g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Date: September 2003</a:t>
            </a:r>
          </a:p>
          <a:p>
            <a:r>
              <a:rPr lang="en-US" dirty="0" smtClean="0"/>
              <a:t>Frequency:  2.4 GHz</a:t>
            </a:r>
          </a:p>
          <a:p>
            <a:r>
              <a:rPr lang="en-US" dirty="0"/>
              <a:t>Modulation: OFDM,</a:t>
            </a:r>
            <a:r>
              <a:rPr lang="en-US" dirty="0" smtClean="0"/>
              <a:t>DSSS</a:t>
            </a:r>
          </a:p>
          <a:p>
            <a:r>
              <a:rPr lang="en-US" dirty="0" smtClean="0"/>
              <a:t>Bandwidth: 20 MHz</a:t>
            </a:r>
          </a:p>
          <a:p>
            <a:r>
              <a:rPr lang="en-US" dirty="0" smtClean="0"/>
              <a:t>Speed: </a:t>
            </a:r>
            <a:r>
              <a:rPr lang="en-US" dirty="0"/>
              <a:t>6, 9, 12, 18, 24, 36, 48, 54 Mbit/s</a:t>
            </a:r>
            <a:endParaRPr lang="en-US" dirty="0" smtClean="0"/>
          </a:p>
          <a:p>
            <a:r>
              <a:rPr lang="en-US" dirty="0" smtClean="0"/>
              <a:t>Range indoor: 38m</a:t>
            </a:r>
          </a:p>
          <a:p>
            <a:r>
              <a:rPr lang="en-US" dirty="0" smtClean="0"/>
              <a:t>Range outdoor: 140m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91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Снимок экрана 2016-08-29 в 7.34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1" b="-11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6344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802.11 modulation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159" b="-271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77318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DSSS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DSSS (direct sequence spread spectrum) - </a:t>
            </a:r>
            <a:r>
              <a:rPr lang="en-US" dirty="0" err="1"/>
              <a:t>метод</a:t>
            </a:r>
            <a:r>
              <a:rPr lang="en-US" dirty="0"/>
              <a:t> </a:t>
            </a:r>
            <a:r>
              <a:rPr lang="en-US" dirty="0" err="1"/>
              <a:t>прямой</a:t>
            </a:r>
            <a:r>
              <a:rPr lang="en-US" dirty="0"/>
              <a:t> </a:t>
            </a:r>
            <a:r>
              <a:rPr lang="en-US" dirty="0" err="1"/>
              <a:t>последовательности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расширения</a:t>
            </a:r>
            <a:r>
              <a:rPr lang="en-US" dirty="0"/>
              <a:t> </a:t>
            </a:r>
            <a:r>
              <a:rPr lang="en-US" dirty="0" err="1"/>
              <a:t>спектра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01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661" r="-156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06202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OFDM (англ. </a:t>
            </a:r>
            <a:r>
              <a:rPr lang="ru-RU" dirty="0" err="1"/>
              <a:t>Orthogonal</a:t>
            </a:r>
            <a:r>
              <a:rPr lang="ru-RU" dirty="0"/>
              <a:t> </a:t>
            </a:r>
            <a:r>
              <a:rPr lang="ru-RU" dirty="0" err="1"/>
              <a:t>frequency-division</a:t>
            </a:r>
            <a:r>
              <a:rPr lang="ru-RU" dirty="0"/>
              <a:t> </a:t>
            </a:r>
            <a:r>
              <a:rPr lang="ru-RU" dirty="0" err="1"/>
              <a:t>multiplexing</a:t>
            </a:r>
            <a:r>
              <a:rPr lang="ru-RU" dirty="0"/>
              <a:t> — мультиплексирование с ортогональным частотным разделением каналов) является цифровой схемой модуляции, которая использует большое количество близко расположенных ортогональных </a:t>
            </a:r>
            <a:r>
              <a:rPr lang="ru-RU" dirty="0" err="1"/>
              <a:t>поднесущих</a:t>
            </a:r>
            <a:r>
              <a:rPr lang="ru-RU" dirty="0" smtClean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Wi-Fi, </a:t>
            </a:r>
            <a:r>
              <a:rPr lang="en-US" dirty="0" err="1" smtClean="0"/>
              <a:t>WiMax</a:t>
            </a:r>
            <a:r>
              <a:rPr lang="en-US" dirty="0" smtClean="0"/>
              <a:t>,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7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40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DSSS </a:t>
            </a:r>
            <a:r>
              <a:rPr lang="en-US" dirty="0" err="1" smtClean="0"/>
              <a:t>vs</a:t>
            </a:r>
            <a:r>
              <a:rPr lang="en-US" dirty="0" smtClean="0"/>
              <a:t> OFDM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743" r="-67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07292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802.11 data rates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09" r="-34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6482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latin typeface="Calibri" charset="0"/>
              </a:rPr>
              <a:t>802.11a: OFDM - </a:t>
            </a:r>
            <a:r>
              <a:rPr lang="ru-RU" dirty="0">
                <a:latin typeface="Calibri" charset="0"/>
              </a:rPr>
              <a:t>Мультиплексирование с ортогональным частотным разделением каналов</a:t>
            </a:r>
            <a:endParaRPr lang="en-US" dirty="0">
              <a:latin typeface="Calibri" charset="0"/>
            </a:endParaRPr>
          </a:p>
          <a:p>
            <a:pPr>
              <a:lnSpc>
                <a:spcPct val="80000"/>
              </a:lnSpc>
            </a:pPr>
            <a:r>
              <a:rPr lang="en-US" dirty="0">
                <a:latin typeface="Calibri" charset="0"/>
              </a:rPr>
              <a:t>802.11b: DSSS - </a:t>
            </a:r>
            <a:r>
              <a:rPr lang="ru-RU" dirty="0">
                <a:latin typeface="Calibri" charset="0"/>
              </a:rPr>
              <a:t>Расширение спектра методом прямой последовательности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Calibri" charset="0"/>
              </a:rPr>
              <a:t>802.11g: Extended Rate PHY (ERP)</a:t>
            </a:r>
            <a:r>
              <a:rPr lang="ru-RU" dirty="0">
                <a:latin typeface="Calibri" charset="0"/>
              </a:rPr>
              <a:t> = </a:t>
            </a:r>
            <a:r>
              <a:rPr lang="en-US" dirty="0">
                <a:latin typeface="Calibri" charset="0"/>
              </a:rPr>
              <a:t>OFDM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Calibri" charset="0"/>
              </a:rPr>
              <a:t>802.11n: MIMO OFDM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Calibri" charset="0"/>
              </a:rPr>
              <a:t>802.11ac: MU MIMO OFDM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29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894160" y="1905000"/>
            <a:ext cx="7429500" cy="1479550"/>
          </a:xfrm>
        </p:spPr>
        <p:txBody>
          <a:bodyPr/>
          <a:lstStyle/>
          <a:p>
            <a:pPr algn="ctr"/>
            <a:r>
              <a:rPr lang="en-US" dirty="0" smtClean="0">
                <a:latin typeface="Calibri Light" charset="0"/>
              </a:rPr>
              <a:t>802.11 security</a:t>
            </a:r>
            <a:endParaRPr lang="en-US" dirty="0">
              <a:latin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245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802.11n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747782"/>
            <a:ext cx="8229600" cy="490198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Date: October 2009</a:t>
            </a:r>
          </a:p>
          <a:p>
            <a:r>
              <a:rPr lang="en-US" dirty="0" smtClean="0"/>
              <a:t>Frequency:  2.4/5 GHz</a:t>
            </a:r>
          </a:p>
          <a:p>
            <a:r>
              <a:rPr lang="en-US" dirty="0"/>
              <a:t>Modulation: </a:t>
            </a:r>
            <a:r>
              <a:rPr lang="en-US" dirty="0" smtClean="0"/>
              <a:t>OFDM</a:t>
            </a:r>
          </a:p>
          <a:p>
            <a:r>
              <a:rPr lang="en-US" dirty="0" smtClean="0"/>
              <a:t>Bandwidth: 20 MHz, </a:t>
            </a:r>
            <a:r>
              <a:rPr lang="en-US" dirty="0"/>
              <a:t>40 MHz</a:t>
            </a:r>
            <a:endParaRPr lang="en-US" dirty="0" smtClean="0"/>
          </a:p>
          <a:p>
            <a:r>
              <a:rPr lang="en-US" dirty="0"/>
              <a:t>Speed in Mbit/s</a:t>
            </a:r>
            <a:endParaRPr lang="en-US" dirty="0" smtClean="0"/>
          </a:p>
          <a:p>
            <a:r>
              <a:rPr lang="en-US" dirty="0" smtClean="0"/>
              <a:t>[ 7.2</a:t>
            </a:r>
            <a:r>
              <a:rPr lang="en-US" dirty="0"/>
              <a:t>, 14.4, 21.7, 28.9, 43.3, 57.8, 65, 72.2 </a:t>
            </a:r>
            <a:r>
              <a:rPr lang="en-US" dirty="0" smtClean="0"/>
              <a:t>]</a:t>
            </a:r>
          </a:p>
          <a:p>
            <a:r>
              <a:rPr lang="en-US" dirty="0" smtClean="0"/>
              <a:t>[ 15</a:t>
            </a:r>
            <a:r>
              <a:rPr lang="en-US" dirty="0"/>
              <a:t>, 30, 45, 60, 90, 120, 135, </a:t>
            </a:r>
            <a:r>
              <a:rPr lang="en-US" dirty="0" smtClean="0"/>
              <a:t>150 ]</a:t>
            </a:r>
          </a:p>
          <a:p>
            <a:r>
              <a:rPr lang="en-US" dirty="0" smtClean="0"/>
              <a:t>Range indoor: 70m</a:t>
            </a:r>
          </a:p>
          <a:p>
            <a:r>
              <a:rPr lang="en-US" dirty="0" smtClean="0"/>
              <a:t>Range outdoor: 250m</a:t>
            </a:r>
          </a:p>
          <a:p>
            <a:r>
              <a:rPr lang="en-US" u="sng" dirty="0" smtClean="0"/>
              <a:t>MIMO: 4x4</a:t>
            </a:r>
            <a:r>
              <a:rPr lang="en-US" dirty="0" smtClean="0"/>
              <a:t> or SISO: 1x1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320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802.11 SECURITY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</a:t>
            </a:r>
            <a:endParaRPr lang="en-US" dirty="0" smtClean="0"/>
          </a:p>
          <a:p>
            <a:r>
              <a:rPr lang="en-US" dirty="0" smtClean="0"/>
              <a:t>WEP</a:t>
            </a:r>
            <a:endParaRPr lang="en-US" dirty="0" smtClean="0"/>
          </a:p>
          <a:p>
            <a:r>
              <a:rPr lang="en-US" dirty="0" smtClean="0"/>
              <a:t>IBSS aka Ad</a:t>
            </a:r>
            <a:r>
              <a:rPr lang="en-US" dirty="0"/>
              <a:t>-</a:t>
            </a:r>
            <a:r>
              <a:rPr lang="en-US" dirty="0" smtClean="0"/>
              <a:t>Hoc</a:t>
            </a:r>
            <a:endParaRPr lang="en-US" dirty="0" smtClean="0"/>
          </a:p>
          <a:p>
            <a:r>
              <a:rPr lang="en-US" dirty="0" smtClean="0"/>
              <a:t>WPA</a:t>
            </a:r>
            <a:endParaRPr lang="en-US" dirty="0" smtClean="0"/>
          </a:p>
          <a:p>
            <a:r>
              <a:rPr lang="en-US" dirty="0" smtClean="0"/>
              <a:t>WPA2-</a:t>
            </a:r>
            <a:r>
              <a:rPr lang="en-US" dirty="0" smtClean="0"/>
              <a:t>Personal</a:t>
            </a:r>
            <a:endParaRPr lang="en-US" dirty="0" smtClean="0"/>
          </a:p>
          <a:p>
            <a:r>
              <a:rPr lang="en-US" dirty="0" smtClean="0"/>
              <a:t>WPA2-</a:t>
            </a:r>
            <a:r>
              <a:rPr lang="en-US" dirty="0" smtClean="0"/>
              <a:t>Enterprise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0006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management frame types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Authentication frame</a:t>
            </a:r>
          </a:p>
          <a:p>
            <a:r>
              <a:rPr lang="en-US" dirty="0" err="1"/>
              <a:t>Deauthentication</a:t>
            </a:r>
            <a:r>
              <a:rPr lang="en-US" dirty="0"/>
              <a:t> frame</a:t>
            </a:r>
          </a:p>
          <a:p>
            <a:r>
              <a:rPr lang="en-US" dirty="0"/>
              <a:t>Association request frame</a:t>
            </a:r>
          </a:p>
          <a:p>
            <a:r>
              <a:rPr lang="en-US" dirty="0"/>
              <a:t>Association response frame</a:t>
            </a:r>
          </a:p>
          <a:p>
            <a:r>
              <a:rPr lang="en-US" dirty="0"/>
              <a:t>Disassociation frame</a:t>
            </a:r>
          </a:p>
          <a:p>
            <a:r>
              <a:rPr lang="en-US" dirty="0"/>
              <a:t>Beacon frame</a:t>
            </a:r>
          </a:p>
          <a:p>
            <a:r>
              <a:rPr lang="en-US" dirty="0"/>
              <a:t>Probe request frame</a:t>
            </a:r>
          </a:p>
          <a:p>
            <a:r>
              <a:rPr lang="en-US" dirty="0"/>
              <a:t>Probe response frame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2374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WiFi</a:t>
            </a:r>
            <a:r>
              <a:rPr lang="en-US" dirty="0" smtClean="0"/>
              <a:t> passive scan</a:t>
            </a:r>
            <a:endParaRPr lang="ru-RU" dirty="0"/>
          </a:p>
        </p:txBody>
      </p:sp>
      <p:pic>
        <p:nvPicPr>
          <p:cNvPr id="4" name="Содержимое 3" descr="wifi frame beac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77" r="-89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77698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WiFi</a:t>
            </a:r>
            <a:r>
              <a:rPr lang="en-US" dirty="0" smtClean="0"/>
              <a:t> active scan</a:t>
            </a:r>
            <a:endParaRPr lang="ru-RU" dirty="0"/>
          </a:p>
        </p:txBody>
      </p:sp>
      <p:pic>
        <p:nvPicPr>
          <p:cNvPr id="4" name="Содержимое 3" descr="wifi frame prob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275" r="-432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0843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WiFi</a:t>
            </a:r>
            <a:r>
              <a:rPr lang="en-US" dirty="0" smtClean="0"/>
              <a:t> open </a:t>
            </a:r>
            <a:r>
              <a:rPr lang="en-US" dirty="0" err="1" smtClean="0"/>
              <a:t>auth</a:t>
            </a:r>
            <a:endParaRPr lang="ru-RU" dirty="0"/>
          </a:p>
        </p:txBody>
      </p:sp>
      <p:pic>
        <p:nvPicPr>
          <p:cNvPr id="4" name="Содержимое 3" descr="wifi_open_aut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77" r="-358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5745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WiFi</a:t>
            </a:r>
            <a:r>
              <a:rPr lang="en-US" dirty="0" smtClean="0"/>
              <a:t> PSK </a:t>
            </a:r>
            <a:r>
              <a:rPr lang="en-US" dirty="0" err="1" smtClean="0"/>
              <a:t>auth</a:t>
            </a:r>
            <a:endParaRPr lang="ru-RU" dirty="0"/>
          </a:p>
        </p:txBody>
      </p:sp>
      <p:pic>
        <p:nvPicPr>
          <p:cNvPr id="4" name="Содержимое 3" descr="wifi_auth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440" r="-394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33600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802.11 connection</a:t>
            </a:r>
            <a:endParaRPr lang="ru-RU" dirty="0"/>
          </a:p>
        </p:txBody>
      </p:sp>
      <p:pic>
        <p:nvPicPr>
          <p:cNvPr id="4" name="Содержимое 3" descr="IEEE_802.1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968" r="-469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12398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WEP/WPA/WPA2</a:t>
            </a:r>
            <a:endParaRPr lang="ru-RU" dirty="0"/>
          </a:p>
        </p:txBody>
      </p:sp>
      <p:pic>
        <p:nvPicPr>
          <p:cNvPr id="4" name="Содержимое 3" descr="wifi_auth_cmp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116" b="-371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25255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WiFi</a:t>
            </a:r>
            <a:r>
              <a:rPr lang="en-US" dirty="0" smtClean="0"/>
              <a:t> authentication types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Open Authentication to the Access Point</a:t>
            </a:r>
          </a:p>
          <a:p>
            <a:r>
              <a:rPr lang="en-US" dirty="0"/>
              <a:t>Shared Key Authentication to the Access Point</a:t>
            </a:r>
          </a:p>
          <a:p>
            <a:r>
              <a:rPr lang="en-US" dirty="0"/>
              <a:t>EAP Authentication to the Network</a:t>
            </a:r>
          </a:p>
          <a:p>
            <a:r>
              <a:rPr lang="en-US" dirty="0"/>
              <a:t>MAC Address Authentication to the Network</a:t>
            </a:r>
          </a:p>
          <a:p>
            <a:r>
              <a:rPr lang="en-US" dirty="0"/>
              <a:t>Combining MAC-Based, EAP, and Open Authentication</a:t>
            </a:r>
          </a:p>
          <a:p>
            <a:r>
              <a:rPr lang="en-US" dirty="0"/>
              <a:t>Using CCKM for Authenticated Clients</a:t>
            </a:r>
          </a:p>
          <a:p>
            <a:r>
              <a:rPr lang="en-US" dirty="0"/>
              <a:t>Using WPA Key </a:t>
            </a:r>
            <a:r>
              <a:rPr lang="en-US" dirty="0" smtClean="0"/>
              <a:t>Management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http://www.cisco.com/c/en/us/td/docs/routers/access/wireless/software/guide/SecurityAuthenticationTypes.html</a:t>
            </a:r>
            <a:endParaRPr lang="en-US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5791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HACKING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356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802.11ac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450920"/>
            <a:ext cx="8229600" cy="490198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Date: December 2013</a:t>
            </a:r>
          </a:p>
          <a:p>
            <a:r>
              <a:rPr lang="en-US" dirty="0" smtClean="0"/>
              <a:t>Frequency:  5 GHz</a:t>
            </a:r>
          </a:p>
          <a:p>
            <a:r>
              <a:rPr lang="en-US" dirty="0"/>
              <a:t>Modulation: </a:t>
            </a:r>
            <a:r>
              <a:rPr lang="en-US" dirty="0" smtClean="0"/>
              <a:t>OFDM</a:t>
            </a:r>
          </a:p>
          <a:p>
            <a:r>
              <a:rPr lang="en-US" dirty="0" smtClean="0"/>
              <a:t>Bandwidth: 20 MHz, 40 MHz, 80 MHz, 160 MHz</a:t>
            </a:r>
          </a:p>
          <a:p>
            <a:r>
              <a:rPr lang="en-US" dirty="0" smtClean="0"/>
              <a:t>Speed in Mbit/s</a:t>
            </a:r>
          </a:p>
          <a:p>
            <a:r>
              <a:rPr lang="en-US" dirty="0" smtClean="0"/>
              <a:t>[ 7.2</a:t>
            </a:r>
            <a:r>
              <a:rPr lang="en-US" dirty="0"/>
              <a:t>, 14.4, 21.7, 28.9, 43.3, 57.8, 65, 72.2, 86.7, </a:t>
            </a:r>
            <a:r>
              <a:rPr lang="en-US" dirty="0" smtClean="0"/>
              <a:t>96.3 ]</a:t>
            </a:r>
            <a:endParaRPr lang="en-US" dirty="0"/>
          </a:p>
          <a:p>
            <a:r>
              <a:rPr lang="en-US" dirty="0" smtClean="0"/>
              <a:t>[ 15</a:t>
            </a:r>
            <a:r>
              <a:rPr lang="en-US" dirty="0"/>
              <a:t>, 30, 45, 60, 90, 120, 135, 150, 180, </a:t>
            </a:r>
            <a:r>
              <a:rPr lang="en-US" dirty="0" smtClean="0"/>
              <a:t>200 ]</a:t>
            </a:r>
            <a:endParaRPr lang="en-US" dirty="0"/>
          </a:p>
          <a:p>
            <a:r>
              <a:rPr lang="en-US" dirty="0" smtClean="0"/>
              <a:t>[ 32.5</a:t>
            </a:r>
            <a:r>
              <a:rPr lang="en-US" dirty="0"/>
              <a:t>, 65, 97.5, 130, 195, 260, 292.5, 325, 390, </a:t>
            </a:r>
            <a:r>
              <a:rPr lang="en-US" dirty="0" smtClean="0"/>
              <a:t>433.3 ]</a:t>
            </a:r>
            <a:endParaRPr lang="en-US" dirty="0"/>
          </a:p>
          <a:p>
            <a:r>
              <a:rPr lang="en-US" dirty="0" smtClean="0"/>
              <a:t>[ 65</a:t>
            </a:r>
            <a:r>
              <a:rPr lang="en-US" dirty="0"/>
              <a:t>, 130, 195, 260, 390, 520, 585, 650, 780, 866.7 ]</a:t>
            </a:r>
            <a:endParaRPr lang="en-US" dirty="0" smtClean="0"/>
          </a:p>
          <a:p>
            <a:r>
              <a:rPr lang="en-US" dirty="0" smtClean="0"/>
              <a:t>Range indoor: 35m Range outdoor: NO!</a:t>
            </a:r>
          </a:p>
          <a:p>
            <a:r>
              <a:rPr lang="en-US" u="sng" dirty="0" smtClean="0"/>
              <a:t>MIMO: 8x8 streams!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680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hack?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WiFi</a:t>
            </a:r>
            <a:r>
              <a:rPr lang="en-US" dirty="0" smtClean="0"/>
              <a:t> network (AP)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clients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Almost like fishing and XSS.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Active </a:t>
            </a:r>
            <a:r>
              <a:rPr lang="en-US" dirty="0" smtClean="0"/>
              <a:t>and passive.</a:t>
            </a:r>
          </a:p>
          <a:p>
            <a:pPr marL="0" indent="0">
              <a:buNone/>
            </a:pPr>
            <a:r>
              <a:rPr lang="en-US" dirty="0" smtClean="0"/>
              <a:t>May be combined.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4676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wifite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r112</a:t>
            </a:r>
          </a:p>
          <a:p>
            <a:r>
              <a:rPr lang="en-US" dirty="0" smtClean="0"/>
              <a:t>kismet</a:t>
            </a:r>
            <a:r>
              <a:rPr lang="en-US" dirty="0" smtClean="0"/>
              <a:t>, horst, </a:t>
            </a:r>
            <a:r>
              <a:rPr lang="en-US" dirty="0" err="1" smtClean="0"/>
              <a:t>aircrack-</a:t>
            </a:r>
            <a:r>
              <a:rPr lang="en-US" dirty="0" err="1" smtClean="0"/>
              <a:t>ng</a:t>
            </a:r>
            <a:r>
              <a:rPr lang="en-US" dirty="0" smtClean="0"/>
              <a:t>, mdk3, </a:t>
            </a:r>
            <a:r>
              <a:rPr lang="en-US" dirty="0" err="1" smtClean="0"/>
              <a:t>wifijammer</a:t>
            </a:r>
            <a:endParaRPr lang="en-US" dirty="0" smtClean="0"/>
          </a:p>
          <a:p>
            <a:r>
              <a:rPr lang="en-US" dirty="0" err="1"/>
              <a:t>p</a:t>
            </a:r>
            <a:r>
              <a:rPr lang="en-US" dirty="0" err="1" smtClean="0"/>
              <a:t>yrit</a:t>
            </a:r>
            <a:r>
              <a:rPr lang="en-US" dirty="0"/>
              <a:t>, </a:t>
            </a:r>
            <a:r>
              <a:rPr lang="en-US" dirty="0" err="1" smtClean="0"/>
              <a:t>cowpatty</a:t>
            </a:r>
            <a:r>
              <a:rPr lang="en-US" dirty="0" smtClean="0"/>
              <a:t>, </a:t>
            </a:r>
            <a:r>
              <a:rPr lang="en-US" dirty="0" err="1" smtClean="0"/>
              <a:t>hashcat</a:t>
            </a:r>
            <a:endParaRPr lang="en-US" dirty="0" smtClean="0"/>
          </a:p>
          <a:p>
            <a:r>
              <a:rPr lang="en-US" dirty="0" smtClean="0"/>
              <a:t>KARMA</a:t>
            </a:r>
            <a:r>
              <a:rPr lang="en-US" dirty="0" smtClean="0"/>
              <a:t>, </a:t>
            </a:r>
            <a:r>
              <a:rPr lang="en-US" dirty="0" smtClean="0"/>
              <a:t>MANA</a:t>
            </a:r>
            <a:r>
              <a:rPr lang="en-US" dirty="0" smtClean="0"/>
              <a:t>, </a:t>
            </a:r>
            <a:r>
              <a:rPr lang="en-US" dirty="0" err="1" smtClean="0"/>
              <a:t>Hostapd</a:t>
            </a:r>
            <a:r>
              <a:rPr lang="en-US" dirty="0" smtClean="0"/>
              <a:t>-WPE</a:t>
            </a:r>
            <a:endParaRPr lang="en-US" dirty="0" smtClean="0"/>
          </a:p>
          <a:p>
            <a:r>
              <a:rPr lang="en-US" dirty="0" err="1" smtClean="0"/>
              <a:t>reaver</a:t>
            </a:r>
            <a:r>
              <a:rPr lang="en-US" dirty="0" smtClean="0"/>
              <a:t>, pixie-</a:t>
            </a:r>
            <a:r>
              <a:rPr lang="en-US" dirty="0" err="1" smtClean="0"/>
              <a:t>wps</a:t>
            </a:r>
            <a:r>
              <a:rPr lang="en-US" dirty="0"/>
              <a:t>, </a:t>
            </a:r>
            <a:r>
              <a:rPr lang="en-US" dirty="0" err="1"/>
              <a:t>WPSPIN.sh</a:t>
            </a:r>
            <a:r>
              <a:rPr lang="en-US" dirty="0"/>
              <a:t>, </a:t>
            </a:r>
            <a:r>
              <a:rPr lang="en-US" dirty="0" err="1" smtClean="0"/>
              <a:t>BullyWPS</a:t>
            </a:r>
            <a:r>
              <a:rPr lang="en-US" dirty="0"/>
              <a:t>, </a:t>
            </a:r>
            <a:endParaRPr lang="en-US" dirty="0"/>
          </a:p>
          <a:p>
            <a:r>
              <a:rPr lang="en-US" dirty="0" err="1" smtClean="0"/>
              <a:t>FruityWiFi</a:t>
            </a:r>
            <a:r>
              <a:rPr lang="en-US" dirty="0" smtClean="0"/>
              <a:t>, Snoopy</a:t>
            </a:r>
            <a:r>
              <a:rPr lang="en-US" dirty="0"/>
              <a:t>-</a:t>
            </a:r>
            <a:r>
              <a:rPr lang="en-US" dirty="0" err="1"/>
              <a:t>ng</a:t>
            </a:r>
            <a:r>
              <a:rPr lang="en-US" dirty="0"/>
              <a:t>, </a:t>
            </a:r>
            <a:r>
              <a:rPr lang="en-US" dirty="0" err="1" smtClean="0"/>
              <a:t>modwifi</a:t>
            </a:r>
            <a:endParaRPr lang="en-US" dirty="0" smtClean="0"/>
          </a:p>
          <a:p>
            <a:r>
              <a:rPr lang="en-US" dirty="0" err="1" smtClean="0"/>
              <a:t>scapy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impacket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/</a:t>
            </a:r>
            <a:r>
              <a:rPr lang="en-US" dirty="0" err="1" smtClean="0"/>
              <a:t>dev</a:t>
            </a:r>
            <a:r>
              <a:rPr lang="en-US" dirty="0" smtClean="0"/>
              <a:t>/brain </a:t>
            </a:r>
            <a:r>
              <a:rPr lang="en-US" dirty="0"/>
              <a:t>+ </a:t>
            </a:r>
            <a:r>
              <a:rPr lang="en-US" dirty="0" smtClean="0"/>
              <a:t>/</a:t>
            </a:r>
            <a:r>
              <a:rPr lang="en-US" dirty="0" err="1" smtClean="0"/>
              <a:t>dev</a:t>
            </a:r>
            <a:r>
              <a:rPr lang="en-US" dirty="0" smtClean="0"/>
              <a:t>/hands</a:t>
            </a:r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68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Like promiscuous mode but at lower layer</a:t>
            </a:r>
          </a:p>
          <a:p>
            <a:r>
              <a:rPr lang="en-US" dirty="0" smtClean="0"/>
              <a:t>Used to receive ALL frames</a:t>
            </a:r>
          </a:p>
          <a:p>
            <a:r>
              <a:rPr lang="en-US" dirty="0" smtClean="0"/>
              <a:t>Used for sniff and injection</a:t>
            </a:r>
          </a:p>
          <a:p>
            <a:r>
              <a:rPr lang="en-US" dirty="0" smtClean="0"/>
              <a:t>Advice: </a:t>
            </a:r>
            <a:r>
              <a:rPr lang="en-US" dirty="0"/>
              <a:t>d</a:t>
            </a:r>
            <a:r>
              <a:rPr lang="en-US" dirty="0" smtClean="0"/>
              <a:t>on’t kill network-manager – free the card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# </a:t>
            </a:r>
            <a:r>
              <a:rPr lang="en-US" dirty="0" err="1" smtClean="0"/>
              <a:t>airmon-ng</a:t>
            </a:r>
            <a:r>
              <a:rPr lang="en-US" dirty="0" smtClean="0"/>
              <a:t> start wlan0</a:t>
            </a:r>
          </a:p>
          <a:p>
            <a:pPr marL="0" indent="0">
              <a:buNone/>
            </a:pPr>
            <a:r>
              <a:rPr lang="en-US" dirty="0" smtClean="0"/>
              <a:t># </a:t>
            </a:r>
            <a:r>
              <a:rPr lang="en-US" dirty="0" err="1" smtClean="0"/>
              <a:t>airodump-ng</a:t>
            </a:r>
            <a:r>
              <a:rPr lang="en-US" dirty="0" smtClean="0"/>
              <a:t> wlan0mon</a:t>
            </a:r>
          </a:p>
          <a:p>
            <a:pPr marL="0" indent="0">
              <a:buNone/>
            </a:pPr>
            <a:r>
              <a:rPr lang="en-US" dirty="0" smtClean="0"/>
              <a:t>… may be use </a:t>
            </a:r>
            <a:r>
              <a:rPr lang="en-US" dirty="0" err="1" smtClean="0"/>
              <a:t>wireshark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52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Radiotap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Radiotap</a:t>
            </a:r>
            <a:r>
              <a:rPr lang="en-US" dirty="0" smtClean="0"/>
              <a:t> </a:t>
            </a:r>
            <a:r>
              <a:rPr lang="en-US" dirty="0"/>
              <a:t>is a de facto standard for 802.11 frame injection and reception.</a:t>
            </a:r>
          </a:p>
          <a:p>
            <a:r>
              <a:rPr lang="en-US" dirty="0" err="1" smtClean="0"/>
              <a:t>Radiotap</a:t>
            </a:r>
            <a:r>
              <a:rPr lang="en-US" dirty="0" smtClean="0"/>
              <a:t> is pseudo layer</a:t>
            </a:r>
          </a:p>
          <a:p>
            <a:r>
              <a:rPr lang="en-US" dirty="0"/>
              <a:t>http://</a:t>
            </a:r>
            <a:r>
              <a:rPr lang="en-US" dirty="0" err="1"/>
              <a:t>www.radiotap.org</a:t>
            </a:r>
            <a:r>
              <a:rPr lang="en-US" dirty="0"/>
              <a:t>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677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WEP HACKING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8619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WEP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WEP = Wired Equivalent Privacy</a:t>
            </a:r>
          </a:p>
          <a:p>
            <a:r>
              <a:rPr lang="en-US" dirty="0" smtClean="0"/>
              <a:t>First </a:t>
            </a:r>
            <a:r>
              <a:rPr lang="en-US" dirty="0" err="1" smtClean="0"/>
              <a:t>WiFi</a:t>
            </a:r>
            <a:r>
              <a:rPr lang="en-US" dirty="0" smtClean="0"/>
              <a:t> crypto </a:t>
            </a:r>
          </a:p>
          <a:p>
            <a:r>
              <a:rPr lang="en-US" dirty="0" smtClean="0"/>
              <a:t>WEP = RC4 + CRC32 + XOR</a:t>
            </a:r>
          </a:p>
          <a:p>
            <a:r>
              <a:rPr lang="en-US" dirty="0" smtClean="0"/>
              <a:t>LENGTH</a:t>
            </a:r>
            <a:r>
              <a:rPr lang="en-US" dirty="0"/>
              <a:t>(KEY) = 40 (1997</a:t>
            </a:r>
            <a:r>
              <a:rPr lang="en-US" dirty="0" smtClean="0"/>
              <a:t>)</a:t>
            </a:r>
          </a:p>
          <a:p>
            <a:r>
              <a:rPr lang="en-US" dirty="0" smtClean="0"/>
              <a:t>LENGTH</a:t>
            </a:r>
            <a:r>
              <a:rPr lang="en-US" dirty="0"/>
              <a:t>(KEY) = </a:t>
            </a:r>
            <a:r>
              <a:rPr lang="en-US" dirty="0" smtClean="0"/>
              <a:t> </a:t>
            </a:r>
            <a:r>
              <a:rPr lang="en-US" dirty="0"/>
              <a:t>104 </a:t>
            </a:r>
            <a:r>
              <a:rPr lang="en-US" dirty="0" smtClean="0"/>
              <a:t> (2001)</a:t>
            </a:r>
          </a:p>
          <a:p>
            <a:r>
              <a:rPr lang="en-US" dirty="0" smtClean="0"/>
              <a:t>Has many bugs</a:t>
            </a:r>
          </a:p>
          <a:p>
            <a:r>
              <a:rPr lang="en-US" dirty="0" smtClean="0"/>
              <a:t>Can be hacked in 10 minutes</a:t>
            </a:r>
          </a:p>
          <a:p>
            <a:r>
              <a:rPr lang="en-US" dirty="0" smtClean="0"/>
              <a:t>Almost dead. Deprecated since 2004.</a:t>
            </a:r>
          </a:p>
        </p:txBody>
      </p:sp>
    </p:spTree>
    <p:extLst>
      <p:ext uri="{BB962C8B-B14F-4D97-AF65-F5344CB8AC3E}">
        <p14:creationId xmlns:p14="http://schemas.microsoft.com/office/powerpoint/2010/main" val="2723754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WEP weakness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HACK RC4 = HACK WEP</a:t>
            </a:r>
          </a:p>
          <a:p>
            <a:r>
              <a:rPr lang="en-US" dirty="0" smtClean="0"/>
              <a:t>SMALL IV (</a:t>
            </a:r>
            <a:r>
              <a:rPr lang="en-US" dirty="0" err="1" smtClean="0"/>
              <a:t>init</a:t>
            </a:r>
            <a:r>
              <a:rPr lang="en-US" dirty="0" smtClean="0"/>
              <a:t> vector) = HACK</a:t>
            </a:r>
          </a:p>
          <a:p>
            <a:r>
              <a:rPr lang="en-US" dirty="0" smtClean="0"/>
              <a:t>CRC weakness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NO AUTH, ONLY CRYPTO!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2732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libri Light" charset="0"/>
              </a:rPr>
              <a:t>Атака на </a:t>
            </a:r>
            <a:r>
              <a:rPr lang="en-US" dirty="0">
                <a:latin typeface="Calibri Light" charset="0"/>
              </a:rPr>
              <a:t>WEP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640160" y="1876426"/>
            <a:ext cx="7779544" cy="3541713"/>
          </a:xfrm>
        </p:spPr>
        <p:txBody>
          <a:bodyPr/>
          <a:lstStyle/>
          <a:p>
            <a:pPr marL="457200" indent="-457200">
              <a:buFont typeface="Calibri Light" charset="0"/>
              <a:buAutoNum type="arabicPeriod"/>
            </a:pPr>
            <a:r>
              <a:rPr lang="ru-RU" dirty="0">
                <a:latin typeface="Calibri" charset="0"/>
              </a:rPr>
              <a:t>Направленная  антенна =</a:t>
            </a:r>
            <a:r>
              <a:rPr lang="en-US" dirty="0">
                <a:latin typeface="Calibri" charset="0"/>
              </a:rPr>
              <a:t>&gt; </a:t>
            </a:r>
            <a:r>
              <a:rPr lang="ru-RU" dirty="0">
                <a:latin typeface="Calibri" charset="0"/>
              </a:rPr>
              <a:t>собираем </a:t>
            </a:r>
            <a:r>
              <a:rPr lang="en-US" dirty="0">
                <a:latin typeface="Calibri" charset="0"/>
              </a:rPr>
              <a:t>IV </a:t>
            </a:r>
            <a:r>
              <a:rPr lang="ru-RU" dirty="0">
                <a:latin typeface="Calibri" charset="0"/>
              </a:rPr>
              <a:t>с точки доступа</a:t>
            </a:r>
          </a:p>
          <a:p>
            <a:pPr marL="457200" indent="-457200">
              <a:buFont typeface="Calibri Light" charset="0"/>
              <a:buAutoNum type="arabicPeriod"/>
            </a:pPr>
            <a:r>
              <a:rPr lang="ru-RU" dirty="0">
                <a:latin typeface="Calibri" charset="0"/>
              </a:rPr>
              <a:t>Антенна с широкой диаграммой =</a:t>
            </a:r>
            <a:r>
              <a:rPr lang="en-US" dirty="0">
                <a:latin typeface="Calibri" charset="0"/>
              </a:rPr>
              <a:t>&gt; </a:t>
            </a:r>
            <a:r>
              <a:rPr lang="ru-RU" dirty="0">
                <a:latin typeface="Calibri" charset="0"/>
              </a:rPr>
              <a:t>точка доступа + клиенты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859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WPA/WPA2 HACKING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5725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 Light" charset="0"/>
              </a:rPr>
              <a:t>WPA/WPA2 handshake catching</a:t>
            </a:r>
            <a:endParaRPr lang="en-US" dirty="0">
              <a:latin typeface="Calibri Light" charset="0"/>
            </a:endParaRP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ru-RU">
                <a:latin typeface="Calibri" charset="0"/>
              </a:rPr>
              <a:t>1. </a:t>
            </a:r>
            <a:r>
              <a:rPr lang="ru-RU" b="1">
                <a:latin typeface="Calibri" charset="0"/>
              </a:rPr>
              <a:t>Пассивный режим: </a:t>
            </a:r>
          </a:p>
          <a:p>
            <a:pPr marL="0" indent="0">
              <a:buFont typeface="Arial" charset="0"/>
              <a:buNone/>
            </a:pPr>
            <a:r>
              <a:rPr lang="ru-RU">
                <a:latin typeface="Calibri" charset="0"/>
              </a:rPr>
              <a:t>Секторная антенна или всенаправленная антенна, желательно карта с </a:t>
            </a:r>
            <a:r>
              <a:rPr lang="en-US">
                <a:latin typeface="Calibri" charset="0"/>
              </a:rPr>
              <a:t>MIMO</a:t>
            </a:r>
          </a:p>
          <a:p>
            <a:pPr marL="0" indent="0">
              <a:buFont typeface="Arial" charset="0"/>
              <a:buNone/>
            </a:pPr>
            <a:r>
              <a:rPr lang="ru-RU">
                <a:latin typeface="Calibri" charset="0"/>
              </a:rPr>
              <a:t>2. </a:t>
            </a:r>
            <a:r>
              <a:rPr lang="ru-RU" b="1">
                <a:latin typeface="Calibri" charset="0"/>
              </a:rPr>
              <a:t>Активный режим</a:t>
            </a:r>
            <a:r>
              <a:rPr lang="ru-RU">
                <a:latin typeface="Calibri" charset="0"/>
              </a:rPr>
              <a:t>: </a:t>
            </a:r>
          </a:p>
          <a:p>
            <a:pPr marL="0" indent="0">
              <a:buFont typeface="Arial" charset="0"/>
              <a:buNone/>
            </a:pPr>
            <a:r>
              <a:rPr lang="ru-RU">
                <a:latin typeface="Calibri" charset="0"/>
              </a:rPr>
              <a:t>Две сетевых карты: Одна мощная карта с направленной антенной для </a:t>
            </a:r>
            <a:r>
              <a:rPr lang="en-US">
                <a:latin typeface="Calibri" charset="0"/>
              </a:rPr>
              <a:t>deauth</a:t>
            </a:r>
            <a:r>
              <a:rPr lang="ru-RU">
                <a:latin typeface="Calibri" charset="0"/>
              </a:rPr>
              <a:t>, вторая карта с секторной антенной для перехвата в пассивном режиме.</a:t>
            </a:r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125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Черный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Черный .thmx</Template>
  <TotalTime>9095</TotalTime>
  <Words>3083</Words>
  <Application>Microsoft Macintosh PowerPoint</Application>
  <PresentationFormat>On-screen Show (4:3)</PresentationFormat>
  <Paragraphs>476</Paragraphs>
  <Slides>132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3" baseType="lpstr">
      <vt:lpstr> Черный </vt:lpstr>
      <vt:lpstr>802.11</vt:lpstr>
      <vt:lpstr>802.11 basics</vt:lpstr>
      <vt:lpstr>__init__</vt:lpstr>
      <vt:lpstr>802.11 legacy</vt:lpstr>
      <vt:lpstr>802.11a</vt:lpstr>
      <vt:lpstr>802.11b</vt:lpstr>
      <vt:lpstr>802.11g</vt:lpstr>
      <vt:lpstr>802.11n</vt:lpstr>
      <vt:lpstr>802.11ac</vt:lpstr>
      <vt:lpstr>802.11 1999-2016</vt:lpstr>
      <vt:lpstr>Nearest future</vt:lpstr>
      <vt:lpstr>802.11 SPEED² EVOLUTION</vt:lpstr>
      <vt:lpstr>PowerPoint Presentation</vt:lpstr>
      <vt:lpstr>PowerPoint Presentation</vt:lpstr>
      <vt:lpstr>PowerPoint Presentation</vt:lpstr>
      <vt:lpstr>SISO/SIMO/MISO/MIMO</vt:lpstr>
      <vt:lpstr>WTF is MIMO?</vt:lpstr>
      <vt:lpstr>MIMO vs MU-MIMO</vt:lpstr>
      <vt:lpstr>Channels and plans</vt:lpstr>
      <vt:lpstr>802.11b channels</vt:lpstr>
      <vt:lpstr>2.4GHz channel plan world</vt:lpstr>
      <vt:lpstr>2.4GHz channel plan US</vt:lpstr>
      <vt:lpstr>Channel plans</vt:lpstr>
      <vt:lpstr>IRL mistakes that killed 2.4GHz</vt:lpstr>
      <vt:lpstr>Home Wi-Fi tweaks</vt:lpstr>
      <vt:lpstr>5GHz channels</vt:lpstr>
      <vt:lpstr>5GHz  WORLD WIDE</vt:lpstr>
      <vt:lpstr>Country  RF limits  CRDA</vt:lpstr>
      <vt:lpstr>Free channel?</vt:lpstr>
      <vt:lpstr>802.11 XXX</vt:lpstr>
      <vt:lpstr>802.11 timeline</vt:lpstr>
      <vt:lpstr>802.11i</vt:lpstr>
      <vt:lpstr>802.11e</vt:lpstr>
      <vt:lpstr>802.11d</vt:lpstr>
      <vt:lpstr>802.11d</vt:lpstr>
      <vt:lpstr>802.11d in the wild</vt:lpstr>
      <vt:lpstr>802.11d OSX fix </vt:lpstr>
      <vt:lpstr>2.4GHz, 5GHz?  …8(</vt:lpstr>
      <vt:lpstr>802.11y</vt:lpstr>
      <vt:lpstr>802.11p</vt:lpstr>
      <vt:lpstr>802.11ad</vt:lpstr>
      <vt:lpstr>802.11ah</vt:lpstr>
      <vt:lpstr>802.11s = mesh</vt:lpstr>
      <vt:lpstr>…and many more</vt:lpstr>
      <vt:lpstr>ANTENNA</vt:lpstr>
      <vt:lpstr> </vt:lpstr>
      <vt:lpstr>Основные характеристики антенн</vt:lpstr>
      <vt:lpstr>Основные Виды антенн в сетях WiFI</vt:lpstr>
      <vt:lpstr>Спиральные антенны</vt:lpstr>
      <vt:lpstr>Спиральные антенны</vt:lpstr>
      <vt:lpstr>Волновой канал</vt:lpstr>
      <vt:lpstr>Волновой канал</vt:lpstr>
      <vt:lpstr>Патч антенны</vt:lpstr>
      <vt:lpstr>Патч антенны</vt:lpstr>
      <vt:lpstr>Зеркальные Антенны</vt:lpstr>
      <vt:lpstr>Зеркальные Антенны</vt:lpstr>
      <vt:lpstr>Волноводно-щелевые Антенны</vt:lpstr>
      <vt:lpstr>Волноводно-щелевые Антенны</vt:lpstr>
      <vt:lpstr>PowerPoint Presentation</vt:lpstr>
      <vt:lpstr>PowerPoint Presentation</vt:lpstr>
      <vt:lpstr>HARDWARE</vt:lpstr>
      <vt:lpstr>.:MODES:.</vt:lpstr>
      <vt:lpstr>CARDS</vt:lpstr>
      <vt:lpstr>MAX POWER DREAMS?</vt:lpstr>
      <vt:lpstr>GOOD OLD TYMES….GO TO BOLIVIA!</vt:lpstr>
      <vt:lpstr>HACKER = NO LIMITS</vt:lpstr>
      <vt:lpstr>Correct way</vt:lpstr>
      <vt:lpstr>802.11 OSI</vt:lpstr>
      <vt:lpstr>802.11 layer in OSI</vt:lpstr>
      <vt:lpstr>PowerPoint Presentation</vt:lpstr>
      <vt:lpstr>802.11 modulation</vt:lpstr>
      <vt:lpstr>DSSS </vt:lpstr>
      <vt:lpstr>DSSS</vt:lpstr>
      <vt:lpstr>OFDM </vt:lpstr>
      <vt:lpstr>OFDM</vt:lpstr>
      <vt:lpstr>DSSS vs OFDM</vt:lpstr>
      <vt:lpstr>802.11 data rates</vt:lpstr>
      <vt:lpstr>Physical layer</vt:lpstr>
      <vt:lpstr>802.11 security</vt:lpstr>
      <vt:lpstr>802.11 SECURITY</vt:lpstr>
      <vt:lpstr>management frame types</vt:lpstr>
      <vt:lpstr>WiFi passive scan</vt:lpstr>
      <vt:lpstr>WiFi active scan</vt:lpstr>
      <vt:lpstr>WiFi open auth</vt:lpstr>
      <vt:lpstr>WiFi PSK auth</vt:lpstr>
      <vt:lpstr>802.11 connection</vt:lpstr>
      <vt:lpstr>WEP/WPA/WPA2</vt:lpstr>
      <vt:lpstr>WiFi authentication types</vt:lpstr>
      <vt:lpstr>HACKING</vt:lpstr>
      <vt:lpstr>What to hack?</vt:lpstr>
      <vt:lpstr>TOOLS</vt:lpstr>
      <vt:lpstr>RFMON</vt:lpstr>
      <vt:lpstr>Radiotap</vt:lpstr>
      <vt:lpstr>WEP HACKING</vt:lpstr>
      <vt:lpstr>WEP</vt:lpstr>
      <vt:lpstr>WEP weakness</vt:lpstr>
      <vt:lpstr>Атака на WEP</vt:lpstr>
      <vt:lpstr>WPA/WPA2 HACKING</vt:lpstr>
      <vt:lpstr>WPA/WPA2 handshake catching</vt:lpstr>
      <vt:lpstr>HANDSHAKE CATCHING</vt:lpstr>
      <vt:lpstr>DEAUTH TO HELP</vt:lpstr>
      <vt:lpstr>HANDSHAKE BRUTEFORCE</vt:lpstr>
      <vt:lpstr>WPA/WPA2 hacking protections?</vt:lpstr>
      <vt:lpstr>HALF HANDSHAKE STORY</vt:lpstr>
      <vt:lpstr>Questions</vt:lpstr>
      <vt:lpstr>BAD/HALF HANDSHAKE</vt:lpstr>
      <vt:lpstr>HALF HANDSHAKE TOOLS</vt:lpstr>
      <vt:lpstr>PoC thoughts</vt:lpstr>
      <vt:lpstr>Lame PoC</vt:lpstr>
      <vt:lpstr>ADVANCED FUTURE</vt:lpstr>
      <vt:lpstr>WPS HACKING</vt:lpstr>
      <vt:lpstr>WPS</vt:lpstr>
      <vt:lpstr>WPS HACKING WAYS</vt:lpstr>
      <vt:lpstr>WPS BRUTE  ALGO </vt:lpstr>
      <vt:lpstr>WPS PIN brute force</vt:lpstr>
      <vt:lpstr>WPS PIN generation</vt:lpstr>
      <vt:lpstr>PIXIE WPS/PIXIE DUST</vt:lpstr>
      <vt:lpstr>PIN GUESS</vt:lpstr>
      <vt:lpstr>Protections?</vt:lpstr>
      <vt:lpstr>WPA ENTERPRISE HACKING</vt:lpstr>
      <vt:lpstr>WPA-Enterprise</vt:lpstr>
      <vt:lpstr>EAP,EAPOL/EAPOR</vt:lpstr>
      <vt:lpstr>WiFi + EAP</vt:lpstr>
      <vt:lpstr>PASSIVE Wi Fi HACKING</vt:lpstr>
      <vt:lpstr>PowerPoint Presentation</vt:lpstr>
      <vt:lpstr>Abbreviations part 1</vt:lpstr>
      <vt:lpstr>Abbreviations part 2</vt:lpstr>
      <vt:lpstr>Abbreviations part 3</vt:lpstr>
      <vt:lpstr>BOOKS </vt:lpstr>
      <vt:lpstr>Links </vt:lpstr>
      <vt:lpstr>My repos</vt:lpstr>
      <vt:lpstr>802.11 pwner in real life</vt:lpstr>
    </vt:vector>
  </TitlesOfParts>
  <Company>sadasd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WiFi</dc:title>
  <dc:creator>Олег Купреев</dc:creator>
  <cp:lastModifiedBy>Олег Купреев</cp:lastModifiedBy>
  <cp:revision>704</cp:revision>
  <dcterms:created xsi:type="dcterms:W3CDTF">2014-10-02T03:39:50Z</dcterms:created>
  <dcterms:modified xsi:type="dcterms:W3CDTF">2016-08-29T21:21:21Z</dcterms:modified>
</cp:coreProperties>
</file>